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5" r:id="rId3"/>
    <p:sldId id="288" r:id="rId4"/>
    <p:sldId id="308" r:id="rId5"/>
    <p:sldId id="309" r:id="rId6"/>
    <p:sldId id="300" r:id="rId7"/>
    <p:sldId id="310" r:id="rId8"/>
    <p:sldId id="287" r:id="rId9"/>
    <p:sldId id="297" r:id="rId10"/>
    <p:sldId id="298" r:id="rId11"/>
    <p:sldId id="289" r:id="rId12"/>
    <p:sldId id="306" r:id="rId13"/>
    <p:sldId id="302" r:id="rId14"/>
    <p:sldId id="295" r:id="rId15"/>
    <p:sldId id="281" r:id="rId16"/>
    <p:sldId id="311" r:id="rId17"/>
    <p:sldId id="299" r:id="rId18"/>
    <p:sldId id="301" r:id="rId19"/>
    <p:sldId id="312" r:id="rId20"/>
    <p:sldId id="304" r:id="rId21"/>
    <p:sldId id="262" r:id="rId22"/>
    <p:sldId id="307" r:id="rId23"/>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747933-5329-47C9-A4A5-39FBB8C31CA7}">
          <p14:sldIdLst>
            <p14:sldId id="256"/>
            <p14:sldId id="285"/>
            <p14:sldId id="288"/>
            <p14:sldId id="308"/>
            <p14:sldId id="309"/>
            <p14:sldId id="300"/>
            <p14:sldId id="310"/>
            <p14:sldId id="287"/>
            <p14:sldId id="297"/>
            <p14:sldId id="298"/>
            <p14:sldId id="289"/>
            <p14:sldId id="306"/>
            <p14:sldId id="302"/>
            <p14:sldId id="295"/>
            <p14:sldId id="281"/>
            <p14:sldId id="311"/>
            <p14:sldId id="299"/>
            <p14:sldId id="301"/>
            <p14:sldId id="312"/>
            <p14:sldId id="304"/>
            <p14:sldId id="262"/>
            <p14:sldId id="307"/>
          </p14:sldIdLst>
        </p14:section>
        <p14:section name="Untitled Section" id="{B2478F41-2A59-4B4B-99B0-9D8E89E169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47" autoAdjust="0"/>
  </p:normalViewPr>
  <p:slideViewPr>
    <p:cSldViewPr>
      <p:cViewPr>
        <p:scale>
          <a:sx n="66" d="100"/>
          <a:sy n="66" d="100"/>
        </p:scale>
        <p:origin x="-1290" y="-1020"/>
      </p:cViewPr>
      <p:guideLst>
        <p:guide orient="horz" pos="2160"/>
        <p:guide pos="2880"/>
      </p:guideLst>
    </p:cSldViewPr>
  </p:slideViewPr>
  <p:outlineViewPr>
    <p:cViewPr>
      <p:scale>
        <a:sx n="33" d="100"/>
        <a:sy n="33" d="100"/>
      </p:scale>
      <p:origin x="53" y="18725"/>
    </p:cViewPr>
  </p:outlineViewPr>
  <p:notesTextViewPr>
    <p:cViewPr>
      <p:scale>
        <a:sx n="1" d="1"/>
        <a:sy n="1" d="1"/>
      </p:scale>
      <p:origin x="0" y="0"/>
    </p:cViewPr>
  </p:notesTextViewPr>
  <p:sorterViewPr>
    <p:cViewPr>
      <p:scale>
        <a:sx n="100" d="100"/>
        <a:sy n="100" d="100"/>
      </p:scale>
      <p:origin x="0" y="51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10F8A8-B594-43D0-9D48-CB90E3784C1D}" type="datetimeFigureOut">
              <a:rPr lang="is-IS" smtClean="0"/>
              <a:t>5.5.2014</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1504B6-27E4-4F35-8058-D5089F686325}" type="slidenum">
              <a:rPr lang="is-IS" smtClean="0"/>
              <a:t>‹#›</a:t>
            </a:fld>
            <a:endParaRPr lang="is-IS"/>
          </a:p>
        </p:txBody>
      </p:sp>
    </p:spTree>
    <p:extLst>
      <p:ext uri="{BB962C8B-B14F-4D97-AF65-F5344CB8AC3E}">
        <p14:creationId xmlns:p14="http://schemas.microsoft.com/office/powerpoint/2010/main" val="47033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fld id="{E778C8DE-E590-4421-A487-9A7FB358289B}" type="slidenum">
              <a:rPr lang="en-US" sz="1200" smtClean="0"/>
              <a:pPr>
                <a:defRPr/>
              </a:pPr>
              <a:t>15</a:t>
            </a:fld>
            <a:endParaRPr lang="en-US" sz="1200" smtClean="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s-I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is-IS"/>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is-IS"/>
          </a:p>
        </p:txBody>
      </p:sp>
      <p:sp>
        <p:nvSpPr>
          <p:cNvPr id="4" name="Date Placeholder 3"/>
          <p:cNvSpPr txBox="1">
            <a:spLocks noGrp="1"/>
          </p:cNvSpPr>
          <p:nvPr>
            <p:ph type="dt" sz="half" idx="7"/>
          </p:nvPr>
        </p:nvSpPr>
        <p:spPr/>
        <p:txBody>
          <a:bodyPr/>
          <a:lstStyle>
            <a:lvl1pPr>
              <a:defRPr/>
            </a:lvl1pPr>
          </a:lstStyle>
          <a:p>
            <a:pPr lvl="0"/>
            <a:fld id="{73D1B384-8CB8-4EA4-9EFE-39A19F69E305}" type="datetime1">
              <a:rPr lang="is-IS"/>
              <a:pPr lvl="0"/>
              <a:t>5.5.2014</a:t>
            </a:fld>
            <a:endParaRPr lang="is-IS" dirty="0"/>
          </a:p>
        </p:txBody>
      </p:sp>
      <p:sp>
        <p:nvSpPr>
          <p:cNvPr id="5" name="Footer Placeholder 4"/>
          <p:cNvSpPr txBox="1">
            <a:spLocks noGrp="1"/>
          </p:cNvSpPr>
          <p:nvPr>
            <p:ph type="ftr" sz="quarter" idx="9"/>
          </p:nvPr>
        </p:nvSpPr>
        <p:spPr/>
        <p:txBody>
          <a:bodyPr/>
          <a:lstStyle>
            <a:lvl1pPr>
              <a:defRPr/>
            </a:lvl1pPr>
          </a:lstStyle>
          <a:p>
            <a:pPr lvl="0"/>
            <a:endParaRPr lang="is-IS" dirty="0"/>
          </a:p>
        </p:txBody>
      </p:sp>
      <p:sp>
        <p:nvSpPr>
          <p:cNvPr id="6" name="Slide Number Placeholder 5"/>
          <p:cNvSpPr txBox="1">
            <a:spLocks noGrp="1"/>
          </p:cNvSpPr>
          <p:nvPr>
            <p:ph type="sldNum" sz="quarter" idx="8"/>
          </p:nvPr>
        </p:nvSpPr>
        <p:spPr/>
        <p:txBody>
          <a:bodyPr/>
          <a:lstStyle>
            <a:lvl1pPr>
              <a:defRPr/>
            </a:lvl1pPr>
          </a:lstStyle>
          <a:p>
            <a:pPr lvl="0"/>
            <a:fld id="{F1F68095-3EF7-419D-866C-BC66EF889AD3}" type="slidenum">
              <a:t>‹#›</a:t>
            </a:fld>
            <a:endParaRPr lang="is-IS" dirty="0"/>
          </a:p>
        </p:txBody>
      </p:sp>
    </p:spTree>
    <p:extLst>
      <p:ext uri="{BB962C8B-B14F-4D97-AF65-F5344CB8AC3E}">
        <p14:creationId xmlns:p14="http://schemas.microsoft.com/office/powerpoint/2010/main" val="4050613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is-I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txBox="1">
            <a:spLocks noGrp="1"/>
          </p:cNvSpPr>
          <p:nvPr>
            <p:ph type="dt" sz="half" idx="7"/>
          </p:nvPr>
        </p:nvSpPr>
        <p:spPr/>
        <p:txBody>
          <a:bodyPr/>
          <a:lstStyle>
            <a:lvl1pPr>
              <a:defRPr/>
            </a:lvl1pPr>
          </a:lstStyle>
          <a:p>
            <a:pPr lvl="0"/>
            <a:fld id="{763EA63B-2295-4D06-B6FF-9C5C15F3994F}" type="datetime1">
              <a:rPr lang="is-IS"/>
              <a:pPr lvl="0"/>
              <a:t>5.5.2014</a:t>
            </a:fld>
            <a:endParaRPr lang="is-IS" dirty="0"/>
          </a:p>
        </p:txBody>
      </p:sp>
      <p:sp>
        <p:nvSpPr>
          <p:cNvPr id="5" name="Footer Placeholder 4"/>
          <p:cNvSpPr txBox="1">
            <a:spLocks noGrp="1"/>
          </p:cNvSpPr>
          <p:nvPr>
            <p:ph type="ftr" sz="quarter" idx="9"/>
          </p:nvPr>
        </p:nvSpPr>
        <p:spPr/>
        <p:txBody>
          <a:bodyPr/>
          <a:lstStyle>
            <a:lvl1pPr>
              <a:defRPr/>
            </a:lvl1pPr>
          </a:lstStyle>
          <a:p>
            <a:pPr lvl="0"/>
            <a:endParaRPr lang="is-IS" dirty="0"/>
          </a:p>
        </p:txBody>
      </p:sp>
      <p:sp>
        <p:nvSpPr>
          <p:cNvPr id="6" name="Slide Number Placeholder 5"/>
          <p:cNvSpPr txBox="1">
            <a:spLocks noGrp="1"/>
          </p:cNvSpPr>
          <p:nvPr>
            <p:ph type="sldNum" sz="quarter" idx="8"/>
          </p:nvPr>
        </p:nvSpPr>
        <p:spPr/>
        <p:txBody>
          <a:bodyPr/>
          <a:lstStyle>
            <a:lvl1pPr>
              <a:defRPr/>
            </a:lvl1pPr>
          </a:lstStyle>
          <a:p>
            <a:pPr lvl="0"/>
            <a:fld id="{DA4CEC33-C328-4298-86AF-21DC2F3E09AA}" type="slidenum">
              <a:t>‹#›</a:t>
            </a:fld>
            <a:endParaRPr lang="is-IS" dirty="0"/>
          </a:p>
        </p:txBody>
      </p:sp>
    </p:spTree>
    <p:extLst>
      <p:ext uri="{BB962C8B-B14F-4D97-AF65-F5344CB8AC3E}">
        <p14:creationId xmlns:p14="http://schemas.microsoft.com/office/powerpoint/2010/main" val="2298272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is-IS"/>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txBox="1">
            <a:spLocks noGrp="1"/>
          </p:cNvSpPr>
          <p:nvPr>
            <p:ph type="dt" sz="half" idx="7"/>
          </p:nvPr>
        </p:nvSpPr>
        <p:spPr/>
        <p:txBody>
          <a:bodyPr/>
          <a:lstStyle>
            <a:lvl1pPr>
              <a:defRPr/>
            </a:lvl1pPr>
          </a:lstStyle>
          <a:p>
            <a:pPr lvl="0"/>
            <a:fld id="{B4153D62-0B12-4683-BDE5-624853348F68}" type="datetime1">
              <a:rPr lang="is-IS"/>
              <a:pPr lvl="0"/>
              <a:t>5.5.2014</a:t>
            </a:fld>
            <a:endParaRPr lang="is-IS" dirty="0"/>
          </a:p>
        </p:txBody>
      </p:sp>
      <p:sp>
        <p:nvSpPr>
          <p:cNvPr id="5" name="Footer Placeholder 4"/>
          <p:cNvSpPr txBox="1">
            <a:spLocks noGrp="1"/>
          </p:cNvSpPr>
          <p:nvPr>
            <p:ph type="ftr" sz="quarter" idx="9"/>
          </p:nvPr>
        </p:nvSpPr>
        <p:spPr/>
        <p:txBody>
          <a:bodyPr/>
          <a:lstStyle>
            <a:lvl1pPr>
              <a:defRPr/>
            </a:lvl1pPr>
          </a:lstStyle>
          <a:p>
            <a:pPr lvl="0"/>
            <a:endParaRPr lang="is-IS" dirty="0"/>
          </a:p>
        </p:txBody>
      </p:sp>
      <p:sp>
        <p:nvSpPr>
          <p:cNvPr id="6" name="Slide Number Placeholder 5"/>
          <p:cNvSpPr txBox="1">
            <a:spLocks noGrp="1"/>
          </p:cNvSpPr>
          <p:nvPr>
            <p:ph type="sldNum" sz="quarter" idx="8"/>
          </p:nvPr>
        </p:nvSpPr>
        <p:spPr/>
        <p:txBody>
          <a:bodyPr/>
          <a:lstStyle>
            <a:lvl1pPr>
              <a:defRPr/>
            </a:lvl1pPr>
          </a:lstStyle>
          <a:p>
            <a:pPr lvl="0"/>
            <a:fld id="{77AF2493-B929-4DD2-A538-999AB9D8E870}" type="slidenum">
              <a:t>‹#›</a:t>
            </a:fld>
            <a:endParaRPr lang="is-IS" dirty="0"/>
          </a:p>
        </p:txBody>
      </p:sp>
    </p:spTree>
    <p:extLst>
      <p:ext uri="{BB962C8B-B14F-4D97-AF65-F5344CB8AC3E}">
        <p14:creationId xmlns:p14="http://schemas.microsoft.com/office/powerpoint/2010/main" val="4285263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is-IS"/>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txBox="1">
            <a:spLocks noGrp="1"/>
          </p:cNvSpPr>
          <p:nvPr>
            <p:ph type="dt" sz="half" idx="7"/>
          </p:nvPr>
        </p:nvSpPr>
        <p:spPr/>
        <p:txBody>
          <a:bodyPr/>
          <a:lstStyle>
            <a:lvl1pPr>
              <a:defRPr/>
            </a:lvl1pPr>
          </a:lstStyle>
          <a:p>
            <a:pPr lvl="0"/>
            <a:fld id="{485E27E1-8E00-4353-A5B5-2D5ACF894D52}" type="datetime1">
              <a:rPr lang="is-IS"/>
              <a:pPr lvl="0"/>
              <a:t>5.5.2014</a:t>
            </a:fld>
            <a:endParaRPr lang="is-IS" dirty="0"/>
          </a:p>
        </p:txBody>
      </p:sp>
      <p:sp>
        <p:nvSpPr>
          <p:cNvPr id="5" name="Footer Placeholder 4"/>
          <p:cNvSpPr txBox="1">
            <a:spLocks noGrp="1"/>
          </p:cNvSpPr>
          <p:nvPr>
            <p:ph type="ftr" sz="quarter" idx="9"/>
          </p:nvPr>
        </p:nvSpPr>
        <p:spPr/>
        <p:txBody>
          <a:bodyPr/>
          <a:lstStyle>
            <a:lvl1pPr>
              <a:defRPr/>
            </a:lvl1pPr>
          </a:lstStyle>
          <a:p>
            <a:pPr lvl="0"/>
            <a:endParaRPr lang="is-IS" dirty="0"/>
          </a:p>
        </p:txBody>
      </p:sp>
      <p:sp>
        <p:nvSpPr>
          <p:cNvPr id="6" name="Slide Number Placeholder 5"/>
          <p:cNvSpPr txBox="1">
            <a:spLocks noGrp="1"/>
          </p:cNvSpPr>
          <p:nvPr>
            <p:ph type="sldNum" sz="quarter" idx="8"/>
          </p:nvPr>
        </p:nvSpPr>
        <p:spPr/>
        <p:txBody>
          <a:bodyPr/>
          <a:lstStyle>
            <a:lvl1pPr>
              <a:defRPr/>
            </a:lvl1pPr>
          </a:lstStyle>
          <a:p>
            <a:pPr lvl="0"/>
            <a:fld id="{B048365A-735B-4B78-BC38-1F4DB65AC8D1}" type="slidenum">
              <a:t>‹#›</a:t>
            </a:fld>
            <a:endParaRPr lang="is-IS" dirty="0"/>
          </a:p>
        </p:txBody>
      </p:sp>
    </p:spTree>
    <p:extLst>
      <p:ext uri="{BB962C8B-B14F-4D97-AF65-F5344CB8AC3E}">
        <p14:creationId xmlns:p14="http://schemas.microsoft.com/office/powerpoint/2010/main" val="2910558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is-IS"/>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1761DD9D-9073-43E1-8313-132402C80FF0}" type="datetime1">
              <a:rPr lang="is-IS"/>
              <a:pPr lvl="0"/>
              <a:t>5.5.2014</a:t>
            </a:fld>
            <a:endParaRPr lang="is-IS" dirty="0"/>
          </a:p>
        </p:txBody>
      </p:sp>
      <p:sp>
        <p:nvSpPr>
          <p:cNvPr id="5" name="Footer Placeholder 4"/>
          <p:cNvSpPr txBox="1">
            <a:spLocks noGrp="1"/>
          </p:cNvSpPr>
          <p:nvPr>
            <p:ph type="ftr" sz="quarter" idx="9"/>
          </p:nvPr>
        </p:nvSpPr>
        <p:spPr/>
        <p:txBody>
          <a:bodyPr/>
          <a:lstStyle>
            <a:lvl1pPr>
              <a:defRPr/>
            </a:lvl1pPr>
          </a:lstStyle>
          <a:p>
            <a:pPr lvl="0"/>
            <a:endParaRPr lang="is-IS" dirty="0"/>
          </a:p>
        </p:txBody>
      </p:sp>
      <p:sp>
        <p:nvSpPr>
          <p:cNvPr id="6" name="Slide Number Placeholder 5"/>
          <p:cNvSpPr txBox="1">
            <a:spLocks noGrp="1"/>
          </p:cNvSpPr>
          <p:nvPr>
            <p:ph type="sldNum" sz="quarter" idx="8"/>
          </p:nvPr>
        </p:nvSpPr>
        <p:spPr/>
        <p:txBody>
          <a:bodyPr/>
          <a:lstStyle>
            <a:lvl1pPr>
              <a:defRPr/>
            </a:lvl1pPr>
          </a:lstStyle>
          <a:p>
            <a:pPr lvl="0"/>
            <a:fld id="{9CA7EF79-791C-4F26-8D5D-105CB8BDAFDA}" type="slidenum">
              <a:t>‹#›</a:t>
            </a:fld>
            <a:endParaRPr lang="is-IS" dirty="0"/>
          </a:p>
        </p:txBody>
      </p:sp>
    </p:spTree>
    <p:extLst>
      <p:ext uri="{BB962C8B-B14F-4D97-AF65-F5344CB8AC3E}">
        <p14:creationId xmlns:p14="http://schemas.microsoft.com/office/powerpoint/2010/main" val="202188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is-IS"/>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Date Placeholder 4"/>
          <p:cNvSpPr txBox="1">
            <a:spLocks noGrp="1"/>
          </p:cNvSpPr>
          <p:nvPr>
            <p:ph type="dt" sz="half" idx="7"/>
          </p:nvPr>
        </p:nvSpPr>
        <p:spPr/>
        <p:txBody>
          <a:bodyPr/>
          <a:lstStyle>
            <a:lvl1pPr>
              <a:defRPr/>
            </a:lvl1pPr>
          </a:lstStyle>
          <a:p>
            <a:pPr lvl="0"/>
            <a:fld id="{AC417801-5BD2-49C1-B0A6-2C296E3CCB72}" type="datetime1">
              <a:rPr lang="is-IS"/>
              <a:pPr lvl="0"/>
              <a:t>5.5.2014</a:t>
            </a:fld>
            <a:endParaRPr lang="is-IS" dirty="0"/>
          </a:p>
        </p:txBody>
      </p:sp>
      <p:sp>
        <p:nvSpPr>
          <p:cNvPr id="6" name="Footer Placeholder 5"/>
          <p:cNvSpPr txBox="1">
            <a:spLocks noGrp="1"/>
          </p:cNvSpPr>
          <p:nvPr>
            <p:ph type="ftr" sz="quarter" idx="9"/>
          </p:nvPr>
        </p:nvSpPr>
        <p:spPr/>
        <p:txBody>
          <a:bodyPr/>
          <a:lstStyle>
            <a:lvl1pPr>
              <a:defRPr/>
            </a:lvl1pPr>
          </a:lstStyle>
          <a:p>
            <a:pPr lvl="0"/>
            <a:endParaRPr lang="is-IS" dirty="0"/>
          </a:p>
        </p:txBody>
      </p:sp>
      <p:sp>
        <p:nvSpPr>
          <p:cNvPr id="7" name="Slide Number Placeholder 6"/>
          <p:cNvSpPr txBox="1">
            <a:spLocks noGrp="1"/>
          </p:cNvSpPr>
          <p:nvPr>
            <p:ph type="sldNum" sz="quarter" idx="8"/>
          </p:nvPr>
        </p:nvSpPr>
        <p:spPr/>
        <p:txBody>
          <a:bodyPr/>
          <a:lstStyle>
            <a:lvl1pPr>
              <a:defRPr/>
            </a:lvl1pPr>
          </a:lstStyle>
          <a:p>
            <a:pPr lvl="0"/>
            <a:fld id="{0533B96B-D92E-4DAB-9BFA-60813D8E813D}" type="slidenum">
              <a:t>‹#›</a:t>
            </a:fld>
            <a:endParaRPr lang="is-IS" dirty="0"/>
          </a:p>
        </p:txBody>
      </p:sp>
    </p:spTree>
    <p:extLst>
      <p:ext uri="{BB962C8B-B14F-4D97-AF65-F5344CB8AC3E}">
        <p14:creationId xmlns:p14="http://schemas.microsoft.com/office/powerpoint/2010/main" val="4088095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is-IS"/>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p:cNvSpPr txBox="1">
            <a:spLocks noGrp="1"/>
          </p:cNvSpPr>
          <p:nvPr>
            <p:ph type="dt" sz="half" idx="7"/>
          </p:nvPr>
        </p:nvSpPr>
        <p:spPr/>
        <p:txBody>
          <a:bodyPr/>
          <a:lstStyle>
            <a:lvl1pPr>
              <a:defRPr/>
            </a:lvl1pPr>
          </a:lstStyle>
          <a:p>
            <a:pPr lvl="0"/>
            <a:fld id="{06E4D56E-79AE-4DE5-B175-83A676B828FD}" type="datetime1">
              <a:rPr lang="is-IS"/>
              <a:pPr lvl="0"/>
              <a:t>5.5.2014</a:t>
            </a:fld>
            <a:endParaRPr lang="is-IS" dirty="0"/>
          </a:p>
        </p:txBody>
      </p:sp>
      <p:sp>
        <p:nvSpPr>
          <p:cNvPr id="8" name="Footer Placeholder 7"/>
          <p:cNvSpPr txBox="1">
            <a:spLocks noGrp="1"/>
          </p:cNvSpPr>
          <p:nvPr>
            <p:ph type="ftr" sz="quarter" idx="9"/>
          </p:nvPr>
        </p:nvSpPr>
        <p:spPr/>
        <p:txBody>
          <a:bodyPr/>
          <a:lstStyle>
            <a:lvl1pPr>
              <a:defRPr/>
            </a:lvl1pPr>
          </a:lstStyle>
          <a:p>
            <a:pPr lvl="0"/>
            <a:endParaRPr lang="is-IS" dirty="0"/>
          </a:p>
        </p:txBody>
      </p:sp>
      <p:sp>
        <p:nvSpPr>
          <p:cNvPr id="9" name="Slide Number Placeholder 8"/>
          <p:cNvSpPr txBox="1">
            <a:spLocks noGrp="1"/>
          </p:cNvSpPr>
          <p:nvPr>
            <p:ph type="sldNum" sz="quarter" idx="8"/>
          </p:nvPr>
        </p:nvSpPr>
        <p:spPr/>
        <p:txBody>
          <a:bodyPr/>
          <a:lstStyle>
            <a:lvl1pPr>
              <a:defRPr/>
            </a:lvl1pPr>
          </a:lstStyle>
          <a:p>
            <a:pPr lvl="0"/>
            <a:fld id="{1C595B69-9E82-4509-8365-C89ADD5C8CF9}" type="slidenum">
              <a:t>‹#›</a:t>
            </a:fld>
            <a:endParaRPr lang="is-IS" dirty="0"/>
          </a:p>
        </p:txBody>
      </p:sp>
    </p:spTree>
    <p:extLst>
      <p:ext uri="{BB962C8B-B14F-4D97-AF65-F5344CB8AC3E}">
        <p14:creationId xmlns:p14="http://schemas.microsoft.com/office/powerpoint/2010/main" val="786436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dirty="0"/>
              <a:t>Click to edit Master title style</a:t>
            </a:r>
            <a:endParaRPr lang="is-IS" dirty="0"/>
          </a:p>
        </p:txBody>
      </p:sp>
      <p:sp>
        <p:nvSpPr>
          <p:cNvPr id="3" name="Date Placeholder 2"/>
          <p:cNvSpPr txBox="1">
            <a:spLocks noGrp="1"/>
          </p:cNvSpPr>
          <p:nvPr>
            <p:ph type="dt" sz="half" idx="7"/>
          </p:nvPr>
        </p:nvSpPr>
        <p:spPr/>
        <p:txBody>
          <a:bodyPr/>
          <a:lstStyle>
            <a:lvl1pPr>
              <a:defRPr/>
            </a:lvl1pPr>
          </a:lstStyle>
          <a:p>
            <a:pPr lvl="0"/>
            <a:fld id="{B3B21BB4-3979-4520-9266-2063E2B93A41}" type="datetime1">
              <a:rPr lang="is-IS"/>
              <a:pPr lvl="0"/>
              <a:t>5.5.2014</a:t>
            </a:fld>
            <a:endParaRPr lang="is-IS" dirty="0"/>
          </a:p>
        </p:txBody>
      </p:sp>
      <p:sp>
        <p:nvSpPr>
          <p:cNvPr id="4" name="Footer Placeholder 3"/>
          <p:cNvSpPr txBox="1">
            <a:spLocks noGrp="1"/>
          </p:cNvSpPr>
          <p:nvPr>
            <p:ph type="ftr" sz="quarter" idx="9"/>
          </p:nvPr>
        </p:nvSpPr>
        <p:spPr/>
        <p:txBody>
          <a:bodyPr/>
          <a:lstStyle>
            <a:lvl1pPr>
              <a:defRPr/>
            </a:lvl1pPr>
          </a:lstStyle>
          <a:p>
            <a:pPr lvl="0"/>
            <a:endParaRPr lang="is-IS" dirty="0"/>
          </a:p>
        </p:txBody>
      </p:sp>
      <p:sp>
        <p:nvSpPr>
          <p:cNvPr id="5" name="Slide Number Placeholder 4"/>
          <p:cNvSpPr txBox="1">
            <a:spLocks noGrp="1"/>
          </p:cNvSpPr>
          <p:nvPr>
            <p:ph type="sldNum" sz="quarter" idx="8"/>
          </p:nvPr>
        </p:nvSpPr>
        <p:spPr/>
        <p:txBody>
          <a:bodyPr/>
          <a:lstStyle>
            <a:lvl1pPr>
              <a:defRPr/>
            </a:lvl1pPr>
          </a:lstStyle>
          <a:p>
            <a:pPr lvl="0"/>
            <a:fld id="{40221AE5-F639-4732-8788-350A454A0D3C}" type="slidenum">
              <a:t>‹#›</a:t>
            </a:fld>
            <a:endParaRPr lang="is-IS" dirty="0"/>
          </a:p>
        </p:txBody>
      </p:sp>
    </p:spTree>
    <p:extLst>
      <p:ext uri="{BB962C8B-B14F-4D97-AF65-F5344CB8AC3E}">
        <p14:creationId xmlns:p14="http://schemas.microsoft.com/office/powerpoint/2010/main" val="250440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5E0D084F-9E35-4992-8C96-EDE7CC7B7410}" type="datetime1">
              <a:rPr lang="is-IS"/>
              <a:pPr lvl="0"/>
              <a:t>5.5.2014</a:t>
            </a:fld>
            <a:endParaRPr lang="is-IS" dirty="0"/>
          </a:p>
        </p:txBody>
      </p:sp>
      <p:sp>
        <p:nvSpPr>
          <p:cNvPr id="3" name="Footer Placeholder 2"/>
          <p:cNvSpPr txBox="1">
            <a:spLocks noGrp="1"/>
          </p:cNvSpPr>
          <p:nvPr>
            <p:ph type="ftr" sz="quarter" idx="9"/>
          </p:nvPr>
        </p:nvSpPr>
        <p:spPr/>
        <p:txBody>
          <a:bodyPr/>
          <a:lstStyle>
            <a:lvl1pPr>
              <a:defRPr/>
            </a:lvl1pPr>
          </a:lstStyle>
          <a:p>
            <a:pPr lvl="0"/>
            <a:endParaRPr lang="is-IS" dirty="0"/>
          </a:p>
        </p:txBody>
      </p:sp>
      <p:sp>
        <p:nvSpPr>
          <p:cNvPr id="4" name="Slide Number Placeholder 3"/>
          <p:cNvSpPr txBox="1">
            <a:spLocks noGrp="1"/>
          </p:cNvSpPr>
          <p:nvPr>
            <p:ph type="sldNum" sz="quarter" idx="8"/>
          </p:nvPr>
        </p:nvSpPr>
        <p:spPr/>
        <p:txBody>
          <a:bodyPr/>
          <a:lstStyle>
            <a:lvl1pPr>
              <a:defRPr/>
            </a:lvl1pPr>
          </a:lstStyle>
          <a:p>
            <a:pPr lvl="0"/>
            <a:fld id="{C003E1EC-F0CD-42E0-8687-78F8B9DC711F}" type="slidenum">
              <a:t>‹#›</a:t>
            </a:fld>
            <a:endParaRPr lang="is-IS" dirty="0"/>
          </a:p>
        </p:txBody>
      </p:sp>
    </p:spTree>
    <p:extLst>
      <p:ext uri="{BB962C8B-B14F-4D97-AF65-F5344CB8AC3E}">
        <p14:creationId xmlns:p14="http://schemas.microsoft.com/office/powerpoint/2010/main" val="1739329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is-IS"/>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DAD11F64-E116-410A-8B78-2A780EE5D4D6}" type="datetime1">
              <a:rPr lang="is-IS"/>
              <a:pPr lvl="0"/>
              <a:t>5.5.2014</a:t>
            </a:fld>
            <a:endParaRPr lang="is-IS" dirty="0"/>
          </a:p>
        </p:txBody>
      </p:sp>
      <p:sp>
        <p:nvSpPr>
          <p:cNvPr id="6" name="Footer Placeholder 5"/>
          <p:cNvSpPr txBox="1">
            <a:spLocks noGrp="1"/>
          </p:cNvSpPr>
          <p:nvPr>
            <p:ph type="ftr" sz="quarter" idx="9"/>
          </p:nvPr>
        </p:nvSpPr>
        <p:spPr/>
        <p:txBody>
          <a:bodyPr/>
          <a:lstStyle>
            <a:lvl1pPr>
              <a:defRPr/>
            </a:lvl1pPr>
          </a:lstStyle>
          <a:p>
            <a:pPr lvl="0"/>
            <a:endParaRPr lang="is-IS" dirty="0"/>
          </a:p>
        </p:txBody>
      </p:sp>
      <p:sp>
        <p:nvSpPr>
          <p:cNvPr id="7" name="Slide Number Placeholder 6"/>
          <p:cNvSpPr txBox="1">
            <a:spLocks noGrp="1"/>
          </p:cNvSpPr>
          <p:nvPr>
            <p:ph type="sldNum" sz="quarter" idx="8"/>
          </p:nvPr>
        </p:nvSpPr>
        <p:spPr/>
        <p:txBody>
          <a:bodyPr/>
          <a:lstStyle>
            <a:lvl1pPr>
              <a:defRPr/>
            </a:lvl1pPr>
          </a:lstStyle>
          <a:p>
            <a:pPr lvl="0"/>
            <a:fld id="{3B24FF65-94DD-432F-9A8D-7D0BC9A08815}" type="slidenum">
              <a:t>‹#›</a:t>
            </a:fld>
            <a:endParaRPr lang="is-IS" dirty="0"/>
          </a:p>
        </p:txBody>
      </p:sp>
    </p:spTree>
    <p:extLst>
      <p:ext uri="{BB962C8B-B14F-4D97-AF65-F5344CB8AC3E}">
        <p14:creationId xmlns:p14="http://schemas.microsoft.com/office/powerpoint/2010/main" val="1534526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is-IS"/>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is-IS"/>
            </a:lvl1pPr>
          </a:lstStyle>
          <a:p>
            <a:pPr lvl="0"/>
            <a:endParaRPr lang="is-IS"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2025206B-D4AB-4D50-9733-406E456A3697}" type="datetime1">
              <a:rPr lang="is-IS"/>
              <a:pPr lvl="0"/>
              <a:t>5.5.2014</a:t>
            </a:fld>
            <a:endParaRPr lang="is-IS" dirty="0"/>
          </a:p>
        </p:txBody>
      </p:sp>
      <p:sp>
        <p:nvSpPr>
          <p:cNvPr id="6" name="Footer Placeholder 5"/>
          <p:cNvSpPr txBox="1">
            <a:spLocks noGrp="1"/>
          </p:cNvSpPr>
          <p:nvPr>
            <p:ph type="ftr" sz="quarter" idx="9"/>
          </p:nvPr>
        </p:nvSpPr>
        <p:spPr/>
        <p:txBody>
          <a:bodyPr/>
          <a:lstStyle>
            <a:lvl1pPr>
              <a:defRPr/>
            </a:lvl1pPr>
          </a:lstStyle>
          <a:p>
            <a:pPr lvl="0"/>
            <a:endParaRPr lang="is-IS" dirty="0"/>
          </a:p>
        </p:txBody>
      </p:sp>
      <p:sp>
        <p:nvSpPr>
          <p:cNvPr id="7" name="Slide Number Placeholder 6"/>
          <p:cNvSpPr txBox="1">
            <a:spLocks noGrp="1"/>
          </p:cNvSpPr>
          <p:nvPr>
            <p:ph type="sldNum" sz="quarter" idx="8"/>
          </p:nvPr>
        </p:nvSpPr>
        <p:spPr/>
        <p:txBody>
          <a:bodyPr/>
          <a:lstStyle>
            <a:lvl1pPr>
              <a:defRPr/>
            </a:lvl1pPr>
          </a:lstStyle>
          <a:p>
            <a:pPr lvl="0"/>
            <a:fld id="{E343F90A-AD22-4C65-B46D-215EFE57E993}" type="slidenum">
              <a:t>‹#›</a:t>
            </a:fld>
            <a:endParaRPr lang="is-IS" dirty="0"/>
          </a:p>
        </p:txBody>
      </p:sp>
    </p:spTree>
    <p:extLst>
      <p:ext uri="{BB962C8B-B14F-4D97-AF65-F5344CB8AC3E}">
        <p14:creationId xmlns:p14="http://schemas.microsoft.com/office/powerpoint/2010/main" val="2052823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endParaRPr lang="is-IS"/>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is-IS" sz="1200" b="0" i="0" u="none" strike="noStrike" kern="1200" cap="none" spc="0" baseline="0">
                <a:solidFill>
                  <a:srgbClr val="898989"/>
                </a:solidFill>
                <a:uFillTx/>
                <a:latin typeface="Calibri"/>
              </a:defRPr>
            </a:lvl1pPr>
          </a:lstStyle>
          <a:p>
            <a:pPr lvl="0"/>
            <a:fld id="{0D91DCA0-E2F5-469F-8009-E7E04DE783EF}" type="datetime1">
              <a:rPr lang="is-IS"/>
              <a:pPr lvl="0"/>
              <a:t>5.5.2014</a:t>
            </a:fld>
            <a:endParaRPr lang="is-IS" dirty="0"/>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is-IS" sz="1200" b="0" i="0" u="none" strike="noStrike" kern="1200" cap="none" spc="0" baseline="0">
                <a:solidFill>
                  <a:srgbClr val="898989"/>
                </a:solidFill>
                <a:uFillTx/>
                <a:latin typeface="Calibri"/>
              </a:defRPr>
            </a:lvl1pPr>
          </a:lstStyle>
          <a:p>
            <a:pPr lvl="0"/>
            <a:endParaRPr lang="is-IS" dirty="0"/>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is-IS" sz="1200" b="0" i="0" u="none" strike="noStrike" kern="1200" cap="none" spc="0" baseline="0">
                <a:solidFill>
                  <a:srgbClr val="898989"/>
                </a:solidFill>
                <a:uFillTx/>
                <a:latin typeface="Calibri"/>
              </a:defRPr>
            </a:lvl1pPr>
          </a:lstStyle>
          <a:p>
            <a:pPr lvl="0"/>
            <a:fld id="{B7A9CFEB-F4AA-4BD3-B675-74180591CD59}" type="slidenum">
              <a:t>‹#›</a:t>
            </a:fld>
            <a:endParaRPr lang="is-IS" dirty="0"/>
          </a:p>
        </p:txBody>
      </p:sp>
      <p:pic>
        <p:nvPicPr>
          <p:cNvPr id="7" name="Picture 6"/>
          <p:cNvPicPr>
            <a:picLocks noChangeAspect="1"/>
          </p:cNvPicPr>
          <p:nvPr/>
        </p:nvPicPr>
        <p:blipFill>
          <a:blip r:embed="rId13"/>
          <a:stretch>
            <a:fillRect/>
          </a:stretch>
        </p:blipFill>
        <p:spPr>
          <a:xfrm>
            <a:off x="0" y="0"/>
            <a:ext cx="478532" cy="6885386"/>
          </a:xfrm>
          <a:prstGeom prst="rect">
            <a:avLst/>
          </a:prstGeom>
          <a:noFill/>
          <a:ln>
            <a:noFill/>
          </a:ln>
        </p:spPr>
      </p:pic>
      <p:pic>
        <p:nvPicPr>
          <p:cNvPr id="8" name="Picture 7"/>
          <p:cNvPicPr>
            <a:picLocks noChangeAspect="1"/>
          </p:cNvPicPr>
          <p:nvPr/>
        </p:nvPicPr>
        <p:blipFill>
          <a:blip r:embed="rId14"/>
          <a:stretch>
            <a:fillRect/>
          </a:stretch>
        </p:blipFill>
        <p:spPr>
          <a:xfrm>
            <a:off x="7956377" y="5733260"/>
            <a:ext cx="1089672" cy="100212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3568" y="2060848"/>
            <a:ext cx="7772400" cy="1470026"/>
          </a:xfrm>
        </p:spPr>
        <p:txBody>
          <a:bodyPr/>
          <a:lstStyle/>
          <a:p>
            <a:pPr lvl="0"/>
            <a:r>
              <a:rPr lang="is-IS" dirty="0" smtClean="0"/>
              <a:t>Icelandic Research Fund</a:t>
            </a:r>
            <a:br>
              <a:rPr lang="is-IS" dirty="0" smtClean="0"/>
            </a:br>
            <a:r>
              <a:rPr lang="is-IS" dirty="0" smtClean="0"/>
              <a:t>2015</a:t>
            </a:r>
            <a:endParaRPr lang="is-I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3600" dirty="0" err="1" smtClean="0"/>
              <a:t>Salaries</a:t>
            </a:r>
            <a:r>
              <a:rPr lang="is-IS" sz="3600" dirty="0" smtClean="0"/>
              <a:t> </a:t>
            </a:r>
            <a:r>
              <a:rPr lang="is-IS" sz="3600" dirty="0" err="1" smtClean="0"/>
              <a:t>incl</a:t>
            </a:r>
            <a:r>
              <a:rPr lang="is-IS" sz="3600" dirty="0" smtClean="0"/>
              <a:t>. </a:t>
            </a:r>
            <a:r>
              <a:rPr lang="is-IS" sz="3600" dirty="0" err="1" smtClean="0"/>
              <a:t>related</a:t>
            </a:r>
            <a:r>
              <a:rPr lang="is-IS" sz="3600" dirty="0" smtClean="0"/>
              <a:t> </a:t>
            </a:r>
            <a:r>
              <a:rPr lang="is-IS" sz="3600" dirty="0" err="1" smtClean="0"/>
              <a:t>expenses</a:t>
            </a:r>
            <a:endParaRPr lang="is-I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5027250"/>
              </p:ext>
            </p:extLst>
          </p:nvPr>
        </p:nvGraphicFramePr>
        <p:xfrm>
          <a:off x="1691680" y="1628801"/>
          <a:ext cx="6480720" cy="3807165"/>
        </p:xfrm>
        <a:graphic>
          <a:graphicData uri="http://schemas.openxmlformats.org/drawingml/2006/table">
            <a:tbl>
              <a:tblPr firstRow="1">
                <a:tableStyleId>{5C22544A-7EE6-4342-B048-85BDC9FD1C3A}</a:tableStyleId>
              </a:tblPr>
              <a:tblGrid>
                <a:gridCol w="2577966"/>
                <a:gridCol w="1843961"/>
                <a:gridCol w="2058793"/>
              </a:tblGrid>
              <a:tr h="714066">
                <a:tc>
                  <a:txBody>
                    <a:bodyPr/>
                    <a:lstStyle/>
                    <a:p>
                      <a:pPr algn="l" fontAlgn="b"/>
                      <a:r>
                        <a:rPr lang="is-IS" sz="1800" u="none" strike="noStrike" dirty="0" err="1">
                          <a:effectLst/>
                        </a:rPr>
                        <a:t>Level</a:t>
                      </a:r>
                      <a:endParaRPr lang="is-IS" sz="1800" b="0" i="0" u="none" strike="noStrike" dirty="0">
                        <a:solidFill>
                          <a:srgbClr val="000000"/>
                        </a:solidFill>
                        <a:effectLst/>
                        <a:latin typeface="Calibri"/>
                      </a:endParaRPr>
                    </a:p>
                  </a:txBody>
                  <a:tcPr marL="144000" marR="9525" marT="9525" marB="0" anchor="ctr"/>
                </a:tc>
                <a:tc>
                  <a:txBody>
                    <a:bodyPr/>
                    <a:lstStyle/>
                    <a:p>
                      <a:pPr algn="ctr" fontAlgn="b"/>
                      <a:r>
                        <a:rPr lang="is-IS" sz="1800" u="none" strike="noStrike" dirty="0" err="1">
                          <a:effectLst/>
                        </a:rPr>
                        <a:t>Max</a:t>
                      </a:r>
                      <a:r>
                        <a:rPr lang="is-IS" sz="1800" u="none" strike="noStrike" dirty="0">
                          <a:effectLst/>
                        </a:rPr>
                        <a:t>. </a:t>
                      </a:r>
                      <a:r>
                        <a:rPr lang="is-IS" sz="1800" u="none" strike="noStrike" dirty="0" err="1" smtClean="0">
                          <a:effectLst/>
                        </a:rPr>
                        <a:t>per</a:t>
                      </a:r>
                      <a:r>
                        <a:rPr lang="is-IS" sz="1800" u="none" strike="noStrike" dirty="0" smtClean="0">
                          <a:effectLst/>
                        </a:rPr>
                        <a:t> </a:t>
                      </a:r>
                      <a:r>
                        <a:rPr lang="is-IS" sz="1800" u="none" strike="noStrike" dirty="0" err="1">
                          <a:effectLst/>
                        </a:rPr>
                        <a:t>month</a:t>
                      </a:r>
                      <a:r>
                        <a:rPr lang="is-IS" sz="1800" u="none" strike="noStrike" dirty="0">
                          <a:effectLst/>
                        </a:rPr>
                        <a:t> (ISK)</a:t>
                      </a:r>
                      <a:endParaRPr lang="is-IS" sz="1800" b="0" i="0" u="none" strike="noStrike" dirty="0">
                        <a:solidFill>
                          <a:srgbClr val="000000"/>
                        </a:solidFill>
                        <a:effectLst/>
                        <a:latin typeface="Calibri"/>
                      </a:endParaRPr>
                    </a:p>
                  </a:txBody>
                  <a:tcPr marL="72000" marR="9525" marT="9525" marB="0" anchor="ctr"/>
                </a:tc>
                <a:tc>
                  <a:txBody>
                    <a:bodyPr/>
                    <a:lstStyle/>
                    <a:p>
                      <a:pPr algn="ctr" fontAlgn="b"/>
                      <a:r>
                        <a:rPr lang="en-US" sz="1800" u="none" strike="noStrike">
                          <a:effectLst/>
                        </a:rPr>
                        <a:t>Max. number of months per person</a:t>
                      </a:r>
                      <a:endParaRPr lang="en-US" sz="1800" b="0" i="0" u="none" strike="noStrike">
                        <a:solidFill>
                          <a:srgbClr val="000000"/>
                        </a:solidFill>
                        <a:effectLst/>
                        <a:latin typeface="Calibri"/>
                      </a:endParaRPr>
                    </a:p>
                  </a:txBody>
                  <a:tcPr marL="72000" marR="9525" marT="9525" marB="0" anchor="ctr"/>
                </a:tc>
              </a:tr>
              <a:tr h="618857">
                <a:tc>
                  <a:txBody>
                    <a:bodyPr/>
                    <a:lstStyle/>
                    <a:p>
                      <a:pPr algn="l" fontAlgn="b"/>
                      <a:r>
                        <a:rPr lang="is-IS" sz="1800" u="none" strike="noStrike" dirty="0" err="1">
                          <a:effectLst/>
                        </a:rPr>
                        <a:t>Senior</a:t>
                      </a:r>
                      <a:r>
                        <a:rPr lang="is-IS" sz="1800" u="none" strike="noStrike" dirty="0">
                          <a:effectLst/>
                        </a:rPr>
                        <a:t> </a:t>
                      </a:r>
                      <a:r>
                        <a:rPr lang="is-IS" sz="1800" u="none" strike="noStrike" dirty="0" err="1">
                          <a:effectLst/>
                        </a:rPr>
                        <a:t>personnel</a:t>
                      </a:r>
                      <a:r>
                        <a:rPr lang="is-IS" sz="1800" u="none" strike="noStrike" dirty="0">
                          <a:effectLst/>
                        </a:rPr>
                        <a:t> 1 </a:t>
                      </a:r>
                      <a:endParaRPr lang="is-IS" sz="1800" u="none" strike="noStrike" dirty="0" smtClean="0">
                        <a:effectLst/>
                      </a:endParaRPr>
                    </a:p>
                    <a:p>
                      <a:pPr algn="l" fontAlgn="b"/>
                      <a:r>
                        <a:rPr lang="is-IS" sz="1800" u="none" strike="noStrike" dirty="0" smtClean="0">
                          <a:effectLst/>
                        </a:rPr>
                        <a:t>(</a:t>
                      </a:r>
                      <a:r>
                        <a:rPr lang="is-IS" sz="1800" u="none" strike="noStrike" dirty="0">
                          <a:effectLst/>
                        </a:rPr>
                        <a:t>e.g.  Full </a:t>
                      </a:r>
                      <a:r>
                        <a:rPr lang="is-IS" sz="1800" u="none" strike="noStrike" dirty="0" err="1">
                          <a:effectLst/>
                        </a:rPr>
                        <a:t>professor</a:t>
                      </a:r>
                      <a:r>
                        <a:rPr lang="is-IS" sz="1800" u="none" strike="noStrike" dirty="0">
                          <a:effectLst/>
                        </a:rPr>
                        <a:t>)</a:t>
                      </a:r>
                      <a:endParaRPr lang="is-IS" sz="1800" b="0" i="0" u="none" strike="noStrike" dirty="0">
                        <a:solidFill>
                          <a:srgbClr val="000000"/>
                        </a:solidFill>
                        <a:effectLst/>
                        <a:latin typeface="Calibri"/>
                      </a:endParaRPr>
                    </a:p>
                  </a:txBody>
                  <a:tcPr marL="144000" marR="9525" marT="9525" marB="0" anchor="ctr"/>
                </a:tc>
                <a:tc>
                  <a:txBody>
                    <a:bodyPr/>
                    <a:lstStyle/>
                    <a:p>
                      <a:pPr algn="ctr" fontAlgn="b"/>
                      <a:r>
                        <a:rPr lang="is-IS" sz="1800" u="none" strike="noStrike">
                          <a:effectLst/>
                        </a:rPr>
                        <a:t>670.000</a:t>
                      </a:r>
                      <a:endParaRPr lang="is-IS" sz="1800" b="0" i="0" u="none" strike="noStrike">
                        <a:solidFill>
                          <a:srgbClr val="000000"/>
                        </a:solidFill>
                        <a:effectLst/>
                        <a:latin typeface="Calibri"/>
                      </a:endParaRPr>
                    </a:p>
                  </a:txBody>
                  <a:tcPr marL="72000" marR="9525" marT="9525" marB="0" anchor="ctr"/>
                </a:tc>
                <a:tc>
                  <a:txBody>
                    <a:bodyPr/>
                    <a:lstStyle/>
                    <a:p>
                      <a:pPr algn="ctr" fontAlgn="b"/>
                      <a:r>
                        <a:rPr lang="is-IS" sz="1800" u="none" strike="noStrike" dirty="0" smtClean="0">
                          <a:effectLst/>
                        </a:rPr>
                        <a:t>36</a:t>
                      </a:r>
                      <a:endParaRPr lang="is-IS" sz="1800" b="0" i="0" u="none" strike="noStrike" dirty="0">
                        <a:solidFill>
                          <a:srgbClr val="000000"/>
                        </a:solidFill>
                        <a:effectLst/>
                        <a:latin typeface="Calibri"/>
                      </a:endParaRPr>
                    </a:p>
                  </a:txBody>
                  <a:tcPr marL="72000" marR="9525" marT="9525" marB="0" anchor="ctr"/>
                </a:tc>
              </a:tr>
              <a:tr h="963989">
                <a:tc>
                  <a:txBody>
                    <a:bodyPr/>
                    <a:lstStyle/>
                    <a:p>
                      <a:pPr algn="l" fontAlgn="b"/>
                      <a:r>
                        <a:rPr lang="is-IS" sz="1800" u="none" strike="noStrike" dirty="0" err="1">
                          <a:effectLst/>
                        </a:rPr>
                        <a:t>Senior</a:t>
                      </a:r>
                      <a:r>
                        <a:rPr lang="is-IS" sz="1800" u="none" strike="noStrike" dirty="0">
                          <a:effectLst/>
                        </a:rPr>
                        <a:t> </a:t>
                      </a:r>
                      <a:r>
                        <a:rPr lang="is-IS" sz="1800" u="none" strike="noStrike" dirty="0" err="1" smtClean="0">
                          <a:effectLst/>
                        </a:rPr>
                        <a:t>personnel</a:t>
                      </a:r>
                      <a:r>
                        <a:rPr lang="is-IS" sz="1800" u="none" strike="noStrike" dirty="0" smtClean="0">
                          <a:effectLst/>
                        </a:rPr>
                        <a:t> </a:t>
                      </a:r>
                      <a:r>
                        <a:rPr lang="is-IS" sz="1800" u="none" strike="noStrike" dirty="0">
                          <a:effectLst/>
                        </a:rPr>
                        <a:t>2 </a:t>
                      </a:r>
                      <a:endParaRPr lang="is-IS" sz="1800" u="none" strike="noStrike" dirty="0" smtClean="0">
                        <a:effectLst/>
                      </a:endParaRPr>
                    </a:p>
                    <a:p>
                      <a:pPr algn="l" fontAlgn="b"/>
                      <a:r>
                        <a:rPr lang="is-IS" sz="1800" u="none" strike="noStrike" dirty="0" smtClean="0">
                          <a:effectLst/>
                        </a:rPr>
                        <a:t>(</a:t>
                      </a:r>
                      <a:r>
                        <a:rPr lang="is-IS" sz="1800" u="none" strike="noStrike" dirty="0">
                          <a:effectLst/>
                        </a:rPr>
                        <a:t>e.g. </a:t>
                      </a:r>
                      <a:r>
                        <a:rPr lang="is-IS" sz="1800" u="none" strike="noStrike" dirty="0" err="1">
                          <a:effectLst/>
                        </a:rPr>
                        <a:t>Associate</a:t>
                      </a:r>
                      <a:r>
                        <a:rPr lang="is-IS" sz="1800" u="none" strike="noStrike" dirty="0">
                          <a:effectLst/>
                        </a:rPr>
                        <a:t> </a:t>
                      </a:r>
                      <a:r>
                        <a:rPr lang="is-IS" sz="1800" u="none" strike="noStrike" dirty="0" err="1">
                          <a:effectLst/>
                        </a:rPr>
                        <a:t>or</a:t>
                      </a:r>
                      <a:r>
                        <a:rPr lang="is-IS" sz="1800" u="none" strike="noStrike" dirty="0">
                          <a:effectLst/>
                        </a:rPr>
                        <a:t> </a:t>
                      </a:r>
                      <a:r>
                        <a:rPr lang="is-IS" sz="1800" u="none" strike="noStrike" dirty="0" err="1">
                          <a:effectLst/>
                        </a:rPr>
                        <a:t>assistant</a:t>
                      </a:r>
                      <a:r>
                        <a:rPr lang="is-IS" sz="1800" u="none" strike="noStrike" dirty="0">
                          <a:effectLst/>
                        </a:rPr>
                        <a:t> </a:t>
                      </a:r>
                      <a:r>
                        <a:rPr lang="is-IS" sz="1800" u="none" strike="noStrike" dirty="0" err="1">
                          <a:effectLst/>
                        </a:rPr>
                        <a:t>professor</a:t>
                      </a:r>
                      <a:r>
                        <a:rPr lang="is-IS" sz="1800" u="none" strike="noStrike" dirty="0">
                          <a:effectLst/>
                        </a:rPr>
                        <a:t>)</a:t>
                      </a:r>
                      <a:endParaRPr lang="is-IS" sz="1800" b="0" i="0" u="none" strike="noStrike" dirty="0">
                        <a:solidFill>
                          <a:srgbClr val="000000"/>
                        </a:solidFill>
                        <a:effectLst/>
                        <a:latin typeface="Calibri"/>
                      </a:endParaRPr>
                    </a:p>
                  </a:txBody>
                  <a:tcPr marL="144000" marR="9525" marT="9525" marB="0" anchor="ctr"/>
                </a:tc>
                <a:tc>
                  <a:txBody>
                    <a:bodyPr/>
                    <a:lstStyle/>
                    <a:p>
                      <a:pPr algn="ctr" fontAlgn="b"/>
                      <a:r>
                        <a:rPr lang="is-IS" sz="1800" u="none" strike="noStrike">
                          <a:effectLst/>
                        </a:rPr>
                        <a:t>550.000</a:t>
                      </a:r>
                      <a:endParaRPr lang="is-IS" sz="1800" b="0" i="0" u="none" strike="noStrike">
                        <a:solidFill>
                          <a:srgbClr val="000000"/>
                        </a:solidFill>
                        <a:effectLst/>
                        <a:latin typeface="Calibri"/>
                      </a:endParaRPr>
                    </a:p>
                  </a:txBody>
                  <a:tcPr marL="72000" marR="9525" marT="9525" marB="0" anchor="ctr"/>
                </a:tc>
                <a:tc>
                  <a:txBody>
                    <a:bodyPr/>
                    <a:lstStyle/>
                    <a:p>
                      <a:pPr algn="ctr" fontAlgn="b"/>
                      <a:r>
                        <a:rPr lang="is-IS" sz="1800" u="none" strike="noStrike" dirty="0" smtClean="0">
                          <a:effectLst/>
                        </a:rPr>
                        <a:t>36</a:t>
                      </a:r>
                      <a:endParaRPr lang="is-IS" sz="1800" b="0" i="0" u="none" strike="noStrike" dirty="0">
                        <a:solidFill>
                          <a:srgbClr val="000000"/>
                        </a:solidFill>
                        <a:effectLst/>
                        <a:latin typeface="Calibri"/>
                      </a:endParaRPr>
                    </a:p>
                  </a:txBody>
                  <a:tcPr marL="72000" marR="9525" marT="9525" marB="0" anchor="ctr"/>
                </a:tc>
              </a:tr>
              <a:tr h="476044">
                <a:tc>
                  <a:txBody>
                    <a:bodyPr/>
                    <a:lstStyle/>
                    <a:p>
                      <a:pPr algn="l" fontAlgn="b"/>
                      <a:r>
                        <a:rPr lang="is-IS" sz="1800" u="none" strike="noStrike" dirty="0" err="1">
                          <a:effectLst/>
                        </a:rPr>
                        <a:t>Postdoctoral</a:t>
                      </a:r>
                      <a:r>
                        <a:rPr lang="is-IS" sz="1800" u="none" strike="noStrike" dirty="0">
                          <a:effectLst/>
                        </a:rPr>
                        <a:t> </a:t>
                      </a:r>
                      <a:r>
                        <a:rPr lang="is-IS" sz="1800" u="none" strike="noStrike" dirty="0" err="1">
                          <a:effectLst/>
                        </a:rPr>
                        <a:t>researcher</a:t>
                      </a:r>
                      <a:endParaRPr lang="is-IS" sz="1800" b="0" i="0" u="none" strike="noStrike" dirty="0">
                        <a:solidFill>
                          <a:srgbClr val="000000"/>
                        </a:solidFill>
                        <a:effectLst/>
                        <a:latin typeface="Calibri"/>
                      </a:endParaRPr>
                    </a:p>
                  </a:txBody>
                  <a:tcPr marL="144000" marR="9525" marT="9525" marB="0" anchor="ctr"/>
                </a:tc>
                <a:tc>
                  <a:txBody>
                    <a:bodyPr/>
                    <a:lstStyle/>
                    <a:p>
                      <a:pPr algn="ctr" fontAlgn="b"/>
                      <a:r>
                        <a:rPr lang="is-IS" sz="1800" u="none" strike="noStrike">
                          <a:effectLst/>
                        </a:rPr>
                        <a:t>480.000</a:t>
                      </a:r>
                      <a:endParaRPr lang="is-IS" sz="1800" b="0" i="0" u="none" strike="noStrike">
                        <a:solidFill>
                          <a:srgbClr val="000000"/>
                        </a:solidFill>
                        <a:effectLst/>
                        <a:latin typeface="Calibri"/>
                      </a:endParaRPr>
                    </a:p>
                  </a:txBody>
                  <a:tcPr marL="72000" marR="9525" marT="9525" marB="0" anchor="ctr"/>
                </a:tc>
                <a:tc>
                  <a:txBody>
                    <a:bodyPr/>
                    <a:lstStyle/>
                    <a:p>
                      <a:pPr algn="ctr" fontAlgn="b"/>
                      <a:r>
                        <a:rPr lang="is-IS" sz="1800" u="none" strike="noStrike" dirty="0" smtClean="0">
                          <a:effectLst/>
                        </a:rPr>
                        <a:t>36 </a:t>
                      </a:r>
                      <a:endParaRPr lang="is-IS" sz="1800" b="0" i="0" u="none" strike="noStrike" dirty="0">
                        <a:solidFill>
                          <a:srgbClr val="000000"/>
                        </a:solidFill>
                        <a:effectLst/>
                        <a:latin typeface="Calibri"/>
                      </a:endParaRPr>
                    </a:p>
                  </a:txBody>
                  <a:tcPr marL="72000" marR="9525" marT="9525" marB="0" anchor="ctr"/>
                </a:tc>
              </a:tr>
              <a:tr h="476044">
                <a:tc>
                  <a:txBody>
                    <a:bodyPr/>
                    <a:lstStyle/>
                    <a:p>
                      <a:pPr algn="l" fontAlgn="b"/>
                      <a:r>
                        <a:rPr lang="is-IS" sz="1800" u="none" strike="noStrike" dirty="0" err="1">
                          <a:effectLst/>
                        </a:rPr>
                        <a:t>Doctoral</a:t>
                      </a:r>
                      <a:r>
                        <a:rPr lang="is-IS" sz="1800" u="none" strike="noStrike" dirty="0">
                          <a:effectLst/>
                        </a:rPr>
                        <a:t> </a:t>
                      </a:r>
                      <a:r>
                        <a:rPr lang="is-IS" sz="1800" u="none" strike="noStrike" dirty="0" err="1" smtClean="0">
                          <a:effectLst/>
                        </a:rPr>
                        <a:t>student</a:t>
                      </a:r>
                      <a:endParaRPr lang="is-IS" sz="1800" u="none" strike="noStrike" dirty="0" smtClean="0">
                        <a:effectLst/>
                      </a:endParaRPr>
                    </a:p>
                    <a:p>
                      <a:pPr algn="l" fontAlgn="b"/>
                      <a:r>
                        <a:rPr lang="is-IS" sz="1800" b="0" i="0" u="none" strike="noStrike" dirty="0" err="1" smtClean="0">
                          <a:solidFill>
                            <a:srgbClr val="000000"/>
                          </a:solidFill>
                          <a:effectLst/>
                          <a:latin typeface="Calibri"/>
                        </a:rPr>
                        <a:t>Researcher</a:t>
                      </a:r>
                      <a:endParaRPr lang="is-IS" sz="1800" b="0" i="0" u="none" strike="noStrike" dirty="0">
                        <a:solidFill>
                          <a:srgbClr val="000000"/>
                        </a:solidFill>
                        <a:effectLst/>
                        <a:latin typeface="Calibri"/>
                      </a:endParaRPr>
                    </a:p>
                  </a:txBody>
                  <a:tcPr marL="144000" marR="9525" marT="9525" marB="0" anchor="ctr"/>
                </a:tc>
                <a:tc>
                  <a:txBody>
                    <a:bodyPr/>
                    <a:lstStyle/>
                    <a:p>
                      <a:pPr algn="ctr" fontAlgn="b"/>
                      <a:r>
                        <a:rPr lang="is-IS" sz="1800" u="none" strike="noStrike">
                          <a:effectLst/>
                        </a:rPr>
                        <a:t>350.000</a:t>
                      </a:r>
                      <a:endParaRPr lang="is-IS" sz="1800" b="0" i="0" u="none" strike="noStrike">
                        <a:solidFill>
                          <a:srgbClr val="000000"/>
                        </a:solidFill>
                        <a:effectLst/>
                        <a:latin typeface="Calibri"/>
                      </a:endParaRPr>
                    </a:p>
                  </a:txBody>
                  <a:tcPr marL="72000" marR="9525" marT="9525" marB="0" anchor="ctr"/>
                </a:tc>
                <a:tc>
                  <a:txBody>
                    <a:bodyPr/>
                    <a:lstStyle/>
                    <a:p>
                      <a:pPr algn="ctr" fontAlgn="b"/>
                      <a:r>
                        <a:rPr lang="is-IS" sz="1800" u="none" strike="noStrike" dirty="0" smtClean="0">
                          <a:effectLst/>
                        </a:rPr>
                        <a:t>36</a:t>
                      </a:r>
                      <a:endParaRPr lang="is-IS" sz="1800" b="0" i="0" u="none" strike="noStrike" dirty="0">
                        <a:solidFill>
                          <a:srgbClr val="000000"/>
                        </a:solidFill>
                        <a:effectLst/>
                        <a:latin typeface="Calibri"/>
                      </a:endParaRPr>
                    </a:p>
                  </a:txBody>
                  <a:tcPr marL="72000" marR="9525" marT="9525" marB="0" anchor="ctr"/>
                </a:tc>
              </a:tr>
              <a:tr h="476044">
                <a:tc>
                  <a:txBody>
                    <a:bodyPr/>
                    <a:lstStyle/>
                    <a:p>
                      <a:pPr algn="l" fontAlgn="b"/>
                      <a:r>
                        <a:rPr lang="is-IS" sz="1800" u="none" strike="noStrike" dirty="0">
                          <a:effectLst/>
                        </a:rPr>
                        <a:t>Master's </a:t>
                      </a:r>
                      <a:r>
                        <a:rPr lang="is-IS" sz="1800" u="none" strike="noStrike" dirty="0" err="1">
                          <a:effectLst/>
                        </a:rPr>
                        <a:t>degree</a:t>
                      </a:r>
                      <a:r>
                        <a:rPr lang="is-IS" sz="1800" u="none" strike="noStrike" dirty="0">
                          <a:effectLst/>
                        </a:rPr>
                        <a:t> </a:t>
                      </a:r>
                      <a:r>
                        <a:rPr lang="is-IS" sz="1800" u="none" strike="noStrike" dirty="0" err="1">
                          <a:effectLst/>
                        </a:rPr>
                        <a:t>student</a:t>
                      </a:r>
                      <a:endParaRPr lang="is-IS" sz="1800" b="0" i="0" u="none" strike="noStrike" dirty="0">
                        <a:solidFill>
                          <a:srgbClr val="000000"/>
                        </a:solidFill>
                        <a:effectLst/>
                        <a:latin typeface="Calibri"/>
                      </a:endParaRPr>
                    </a:p>
                  </a:txBody>
                  <a:tcPr marL="144000" marR="9525" marT="9525" marB="0" anchor="ctr"/>
                </a:tc>
                <a:tc>
                  <a:txBody>
                    <a:bodyPr/>
                    <a:lstStyle/>
                    <a:p>
                      <a:pPr algn="ctr" fontAlgn="b"/>
                      <a:r>
                        <a:rPr lang="is-IS" sz="1800" u="none" strike="noStrike" dirty="0">
                          <a:effectLst/>
                        </a:rPr>
                        <a:t>300.000</a:t>
                      </a:r>
                      <a:endParaRPr lang="is-IS" sz="1800" b="0" i="0" u="none" strike="noStrike" dirty="0">
                        <a:solidFill>
                          <a:srgbClr val="000000"/>
                        </a:solidFill>
                        <a:effectLst/>
                        <a:latin typeface="Calibri"/>
                      </a:endParaRPr>
                    </a:p>
                  </a:txBody>
                  <a:tcPr marL="72000" marR="9525" marT="9525" marB="0" anchor="ctr"/>
                </a:tc>
                <a:tc>
                  <a:txBody>
                    <a:bodyPr/>
                    <a:lstStyle/>
                    <a:p>
                      <a:pPr algn="ctr" fontAlgn="b"/>
                      <a:r>
                        <a:rPr lang="is-IS" sz="1800" u="none" strike="noStrike" dirty="0" smtClean="0">
                          <a:effectLst/>
                        </a:rPr>
                        <a:t>12</a:t>
                      </a:r>
                      <a:endParaRPr lang="is-IS" sz="1800" b="0" i="0" u="none" strike="noStrike" dirty="0">
                        <a:solidFill>
                          <a:srgbClr val="000000"/>
                        </a:solidFill>
                        <a:effectLst/>
                        <a:latin typeface="Calibri"/>
                      </a:endParaRPr>
                    </a:p>
                  </a:txBody>
                  <a:tcPr marL="72000" marR="9525" marT="9525" marB="0" anchor="ctr"/>
                </a:tc>
              </a:tr>
            </a:tbl>
          </a:graphicData>
        </a:graphic>
      </p:graphicFrame>
    </p:spTree>
    <p:extLst>
      <p:ext uri="{BB962C8B-B14F-4D97-AF65-F5344CB8AC3E}">
        <p14:creationId xmlns:p14="http://schemas.microsoft.com/office/powerpoint/2010/main" val="4127224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3200" dirty="0" smtClean="0"/>
              <a:t>Proposal forms </a:t>
            </a:r>
            <a:r>
              <a:rPr lang="is-IS" sz="3200" dirty="0" err="1" smtClean="0"/>
              <a:t>and</a:t>
            </a:r>
            <a:r>
              <a:rPr lang="is-IS" sz="3200" dirty="0" smtClean="0"/>
              <a:t> </a:t>
            </a:r>
            <a:r>
              <a:rPr lang="is-IS" sz="3200" dirty="0" err="1" smtClean="0"/>
              <a:t>appendices</a:t>
            </a:r>
            <a:endParaRPr lang="is-IS" sz="3200" dirty="0"/>
          </a:p>
        </p:txBody>
      </p:sp>
      <p:sp>
        <p:nvSpPr>
          <p:cNvPr id="3" name="Content Placeholder 2"/>
          <p:cNvSpPr>
            <a:spLocks noGrp="1"/>
          </p:cNvSpPr>
          <p:nvPr>
            <p:ph idx="1"/>
          </p:nvPr>
        </p:nvSpPr>
        <p:spPr/>
        <p:txBody>
          <a:bodyPr/>
          <a:lstStyle/>
          <a:p>
            <a:r>
              <a:rPr lang="is-IS" sz="2200" dirty="0" smtClean="0"/>
              <a:t>All proposal forms and appendices must be </a:t>
            </a:r>
            <a:r>
              <a:rPr lang="is-IS" sz="2200" dirty="0" err="1" smtClean="0"/>
              <a:t>in</a:t>
            </a:r>
            <a:r>
              <a:rPr lang="is-IS" sz="2200" dirty="0" smtClean="0"/>
              <a:t> </a:t>
            </a:r>
            <a:r>
              <a:rPr lang="is-IS" sz="2200" dirty="0" err="1" smtClean="0"/>
              <a:t>English</a:t>
            </a:r>
            <a:endParaRPr lang="is-IS" sz="2200" dirty="0" smtClean="0"/>
          </a:p>
          <a:p>
            <a:r>
              <a:rPr lang="is-IS" sz="2200" dirty="0" err="1"/>
              <a:t>Access</a:t>
            </a:r>
            <a:r>
              <a:rPr lang="is-IS" sz="2200" dirty="0"/>
              <a:t> </a:t>
            </a:r>
            <a:r>
              <a:rPr lang="is-IS" sz="2200" dirty="0" err="1"/>
              <a:t>to</a:t>
            </a:r>
            <a:r>
              <a:rPr lang="is-IS" sz="2200" dirty="0"/>
              <a:t> </a:t>
            </a:r>
            <a:r>
              <a:rPr lang="is-IS" sz="2200" dirty="0" err="1"/>
              <a:t>electronic</a:t>
            </a:r>
            <a:r>
              <a:rPr lang="is-IS" sz="2200" dirty="0"/>
              <a:t> </a:t>
            </a:r>
            <a:r>
              <a:rPr lang="is-IS" sz="2200" dirty="0" err="1"/>
              <a:t>submission</a:t>
            </a:r>
            <a:r>
              <a:rPr lang="is-IS" sz="2200" dirty="0"/>
              <a:t> </a:t>
            </a:r>
            <a:r>
              <a:rPr lang="is-IS" sz="2200" dirty="0" err="1" smtClean="0"/>
              <a:t>system</a:t>
            </a:r>
            <a:endParaRPr lang="is-IS" sz="2000" dirty="0">
              <a:solidFill>
                <a:schemeClr val="tx1"/>
              </a:solidFill>
            </a:endParaRPr>
          </a:p>
          <a:p>
            <a:r>
              <a:rPr lang="is-IS" sz="2200" dirty="0" err="1" smtClean="0"/>
              <a:t>Specific</a:t>
            </a:r>
            <a:r>
              <a:rPr lang="is-IS" sz="2200" dirty="0" smtClean="0"/>
              <a:t> forms for:</a:t>
            </a:r>
          </a:p>
          <a:p>
            <a:pPr lvl="1"/>
            <a:r>
              <a:rPr lang="is-IS" sz="1800" dirty="0" err="1" smtClean="0"/>
              <a:t>Project</a:t>
            </a:r>
            <a:r>
              <a:rPr lang="is-IS" sz="1800" dirty="0" smtClean="0"/>
              <a:t> </a:t>
            </a:r>
            <a:r>
              <a:rPr lang="is-IS" sz="1800" dirty="0" err="1" smtClean="0"/>
              <a:t>description</a:t>
            </a:r>
            <a:endParaRPr lang="is-IS" sz="1800" dirty="0" smtClean="0"/>
          </a:p>
          <a:p>
            <a:pPr lvl="1"/>
            <a:r>
              <a:rPr lang="is-IS" sz="1800" dirty="0" smtClean="0"/>
              <a:t>CV</a:t>
            </a:r>
          </a:p>
          <a:p>
            <a:r>
              <a:rPr lang="is-IS" sz="2200" dirty="0" err="1" smtClean="0"/>
              <a:t>No</a:t>
            </a:r>
            <a:r>
              <a:rPr lang="is-IS" sz="2200" dirty="0" smtClean="0"/>
              <a:t> </a:t>
            </a:r>
            <a:r>
              <a:rPr lang="is-IS" sz="2200" dirty="0" err="1" smtClean="0"/>
              <a:t>specific</a:t>
            </a:r>
            <a:r>
              <a:rPr lang="is-IS" sz="2200" dirty="0" smtClean="0"/>
              <a:t> forms for:</a:t>
            </a:r>
          </a:p>
          <a:p>
            <a:pPr lvl="1"/>
            <a:r>
              <a:rPr lang="is-IS" sz="1800" dirty="0" err="1"/>
              <a:t>L</a:t>
            </a:r>
            <a:r>
              <a:rPr lang="is-IS" sz="1800" dirty="0" err="1" smtClean="0"/>
              <a:t>etters</a:t>
            </a:r>
            <a:r>
              <a:rPr lang="is-IS" sz="1800" dirty="0" smtClean="0"/>
              <a:t> of </a:t>
            </a:r>
            <a:r>
              <a:rPr lang="is-IS" sz="1800" dirty="0" err="1" smtClean="0"/>
              <a:t>intent</a:t>
            </a:r>
            <a:r>
              <a:rPr lang="is-IS" sz="1800" dirty="0" smtClean="0"/>
              <a:t> </a:t>
            </a:r>
            <a:r>
              <a:rPr lang="is-IS" sz="1800" dirty="0" err="1" smtClean="0"/>
              <a:t>from</a:t>
            </a:r>
            <a:r>
              <a:rPr lang="is-IS" sz="1800" dirty="0" smtClean="0"/>
              <a:t> „other participants“ (</a:t>
            </a:r>
            <a:r>
              <a:rPr lang="is-IS" sz="1800" dirty="0" err="1" smtClean="0"/>
              <a:t>GoE</a:t>
            </a:r>
            <a:r>
              <a:rPr lang="is-IS" sz="1800" dirty="0" smtClean="0"/>
              <a:t> </a:t>
            </a:r>
            <a:r>
              <a:rPr lang="is-IS" sz="1800" dirty="0" err="1" smtClean="0"/>
              <a:t>and</a:t>
            </a:r>
            <a:r>
              <a:rPr lang="is-IS" sz="1800" dirty="0" smtClean="0"/>
              <a:t> PG), </a:t>
            </a:r>
            <a:r>
              <a:rPr lang="is-IS" sz="1800" dirty="0" err="1" smtClean="0"/>
              <a:t>host</a:t>
            </a:r>
            <a:r>
              <a:rPr lang="is-IS" sz="1800" dirty="0" smtClean="0"/>
              <a:t> </a:t>
            </a:r>
            <a:r>
              <a:rPr lang="is-IS" sz="1800" dirty="0" err="1" smtClean="0"/>
              <a:t>institution</a:t>
            </a:r>
            <a:r>
              <a:rPr lang="is-IS" sz="1800" dirty="0" smtClean="0"/>
              <a:t> </a:t>
            </a:r>
            <a:r>
              <a:rPr lang="is-IS" sz="1800" dirty="0"/>
              <a:t>(</a:t>
            </a:r>
            <a:r>
              <a:rPr lang="is-IS" sz="1800" dirty="0" err="1" smtClean="0"/>
              <a:t>Postdoctoral</a:t>
            </a:r>
            <a:r>
              <a:rPr lang="is-IS" sz="1800" dirty="0" smtClean="0"/>
              <a:t> </a:t>
            </a:r>
            <a:r>
              <a:rPr lang="is-IS" sz="1800" dirty="0" err="1" smtClean="0"/>
              <a:t>fellowship</a:t>
            </a:r>
            <a:r>
              <a:rPr lang="is-IS" sz="1800" dirty="0" smtClean="0"/>
              <a:t> </a:t>
            </a:r>
            <a:r>
              <a:rPr lang="is-IS" sz="1800" dirty="0" err="1" smtClean="0"/>
              <a:t>grants</a:t>
            </a:r>
            <a:r>
              <a:rPr lang="is-IS" sz="1800" dirty="0" smtClean="0"/>
              <a:t>), </a:t>
            </a:r>
            <a:r>
              <a:rPr lang="is-IS" sz="1800" dirty="0" err="1" smtClean="0"/>
              <a:t>and</a:t>
            </a:r>
            <a:r>
              <a:rPr lang="is-IS" sz="1800" dirty="0" smtClean="0"/>
              <a:t> </a:t>
            </a:r>
            <a:r>
              <a:rPr lang="is-IS" sz="1800" dirty="0" err="1" smtClean="0"/>
              <a:t>doctoral</a:t>
            </a:r>
            <a:r>
              <a:rPr lang="is-IS" sz="1800" dirty="0" smtClean="0"/>
              <a:t> </a:t>
            </a:r>
            <a:r>
              <a:rPr lang="is-IS" sz="1800" dirty="0" err="1" smtClean="0"/>
              <a:t>students</a:t>
            </a:r>
            <a:endParaRPr lang="is-IS" sz="1800" dirty="0" smtClean="0"/>
          </a:p>
          <a:p>
            <a:pPr lvl="1"/>
            <a:r>
              <a:rPr lang="is-IS" sz="1800" dirty="0" err="1"/>
              <a:t>P</a:t>
            </a:r>
            <a:r>
              <a:rPr lang="is-IS" sz="1800" dirty="0" err="1" smtClean="0"/>
              <a:t>rice</a:t>
            </a:r>
            <a:r>
              <a:rPr lang="is-IS" sz="1800" dirty="0" smtClean="0"/>
              <a:t> </a:t>
            </a:r>
            <a:r>
              <a:rPr lang="is-IS" sz="1800" dirty="0" err="1" smtClean="0"/>
              <a:t>quotes</a:t>
            </a:r>
            <a:endParaRPr lang="is-IS" sz="1800" dirty="0" smtClean="0"/>
          </a:p>
          <a:p>
            <a:endParaRPr lang="is-IS" dirty="0"/>
          </a:p>
        </p:txBody>
      </p:sp>
    </p:spTree>
    <p:extLst>
      <p:ext uri="{BB962C8B-B14F-4D97-AF65-F5344CB8AC3E}">
        <p14:creationId xmlns:p14="http://schemas.microsoft.com/office/powerpoint/2010/main" val="2158784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P</a:t>
            </a:r>
            <a:r>
              <a:rPr lang="en-US" sz="2600" dirty="0" smtClean="0"/>
              <a:t>roject description:</a:t>
            </a:r>
            <a:endParaRPr lang="is-IS" sz="2600" dirty="0"/>
          </a:p>
        </p:txBody>
      </p:sp>
      <p:sp>
        <p:nvSpPr>
          <p:cNvPr id="3" name="Content Placeholder 2"/>
          <p:cNvSpPr>
            <a:spLocks noGrp="1"/>
          </p:cNvSpPr>
          <p:nvPr>
            <p:ph idx="1"/>
          </p:nvPr>
        </p:nvSpPr>
        <p:spPr/>
        <p:txBody>
          <a:bodyPr/>
          <a:lstStyle/>
          <a:p>
            <a:pPr marL="457200" indent="-457200">
              <a:buFont typeface="+mj-lt"/>
              <a:buAutoNum type="alphaLcPeriod"/>
            </a:pPr>
            <a:r>
              <a:rPr lang="en-US" sz="2200" dirty="0"/>
              <a:t>Objectives of the project and </a:t>
            </a:r>
            <a:r>
              <a:rPr lang="en-US" sz="2200" dirty="0" smtClean="0"/>
              <a:t>originality</a:t>
            </a:r>
          </a:p>
          <a:p>
            <a:pPr marL="457200" indent="-457200">
              <a:buFont typeface="+mj-lt"/>
              <a:buAutoNum type="alphaLcPeriod"/>
            </a:pPr>
            <a:r>
              <a:rPr lang="en-US" sz="2200" dirty="0" smtClean="0"/>
              <a:t>State </a:t>
            </a:r>
            <a:r>
              <a:rPr lang="en-US" sz="2200" dirty="0"/>
              <a:t>of the art and </a:t>
            </a:r>
            <a:r>
              <a:rPr lang="en-US" sz="2200" dirty="0" smtClean="0"/>
              <a:t>proficiency</a:t>
            </a:r>
            <a:endParaRPr lang="en-US" sz="2200" dirty="0"/>
          </a:p>
          <a:p>
            <a:pPr marL="457200" indent="-457200">
              <a:buFont typeface="+mj-lt"/>
              <a:buAutoNum type="alphaLcPeriod"/>
            </a:pPr>
            <a:r>
              <a:rPr lang="en-US" sz="2200" dirty="0" smtClean="0"/>
              <a:t>Methodology</a:t>
            </a:r>
            <a:r>
              <a:rPr lang="en-US" sz="2200" dirty="0"/>
              <a:t>, work plan and timescale</a:t>
            </a:r>
          </a:p>
          <a:p>
            <a:pPr marL="457200" indent="-457200">
              <a:buFont typeface="+mj-lt"/>
              <a:buAutoNum type="alphaLcPeriod"/>
            </a:pPr>
            <a:r>
              <a:rPr lang="en-US" sz="2200" dirty="0" smtClean="0"/>
              <a:t>Milestones </a:t>
            </a:r>
            <a:r>
              <a:rPr lang="en-US" sz="2200" dirty="0"/>
              <a:t>and deliverables</a:t>
            </a:r>
          </a:p>
          <a:p>
            <a:pPr marL="457200" indent="-457200">
              <a:buFont typeface="+mj-lt"/>
              <a:buAutoNum type="alphaLcPeriod"/>
            </a:pPr>
            <a:r>
              <a:rPr lang="en-US" sz="2200" dirty="0" smtClean="0"/>
              <a:t>Co-operation </a:t>
            </a:r>
            <a:r>
              <a:rPr lang="en-US" sz="2200" dirty="0"/>
              <a:t>(domestic/foreign)</a:t>
            </a:r>
          </a:p>
          <a:p>
            <a:pPr marL="457200" indent="-457200">
              <a:buFont typeface="+mj-lt"/>
              <a:buAutoNum type="alphaLcPeriod"/>
            </a:pPr>
            <a:r>
              <a:rPr lang="en-US" sz="2200" dirty="0" smtClean="0"/>
              <a:t>Contribution </a:t>
            </a:r>
            <a:r>
              <a:rPr lang="en-US" sz="2200" dirty="0"/>
              <a:t>of doctoral and master's degree students to the </a:t>
            </a:r>
            <a:r>
              <a:rPr lang="en-US" sz="2200" dirty="0" smtClean="0"/>
              <a:t>project </a:t>
            </a:r>
            <a:r>
              <a:rPr lang="en-US" sz="2200" dirty="0"/>
              <a:t>(if appl.)</a:t>
            </a:r>
          </a:p>
          <a:p>
            <a:pPr marL="457200" indent="-457200">
              <a:buFont typeface="+mj-lt"/>
              <a:buAutoNum type="alphaLcPeriod"/>
            </a:pPr>
            <a:r>
              <a:rPr lang="en-US" sz="2200" dirty="0" smtClean="0"/>
              <a:t>Impact</a:t>
            </a:r>
            <a:endParaRPr lang="en-US" sz="2200" dirty="0"/>
          </a:p>
          <a:p>
            <a:pPr marL="457200" indent="-457200">
              <a:buFont typeface="+mj-lt"/>
              <a:buAutoNum type="alphaLcPeriod"/>
            </a:pPr>
            <a:r>
              <a:rPr lang="en-US" sz="2200" dirty="0" smtClean="0"/>
              <a:t>Proposed </a:t>
            </a:r>
            <a:r>
              <a:rPr lang="en-US" sz="2200" dirty="0"/>
              <a:t>publication of results</a:t>
            </a:r>
          </a:p>
          <a:p>
            <a:pPr marL="457200" indent="-457200">
              <a:buFont typeface="+mj-lt"/>
              <a:buAutoNum type="alphaLcPeriod"/>
            </a:pPr>
            <a:r>
              <a:rPr lang="en-US" sz="2200" dirty="0" smtClean="0"/>
              <a:t>Career </a:t>
            </a:r>
            <a:r>
              <a:rPr lang="en-US" sz="2200" dirty="0"/>
              <a:t>development plan (specific for Postdoctoral Fellowship proposals)</a:t>
            </a:r>
          </a:p>
          <a:p>
            <a:pPr marL="0" indent="0">
              <a:buNone/>
            </a:pPr>
            <a:endParaRPr lang="is-IS" dirty="0"/>
          </a:p>
        </p:txBody>
      </p:sp>
    </p:spTree>
    <p:extLst>
      <p:ext uri="{BB962C8B-B14F-4D97-AF65-F5344CB8AC3E}">
        <p14:creationId xmlns:p14="http://schemas.microsoft.com/office/powerpoint/2010/main" val="1906122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1786208"/>
          </a:xfrm>
        </p:spPr>
        <p:txBody>
          <a:bodyPr/>
          <a:lstStyle/>
          <a:p>
            <a:r>
              <a:rPr lang="is-IS" sz="3600" dirty="0" err="1" smtClean="0">
                <a:cs typeface="Calibri" pitchFamily="34" charset="0"/>
              </a:rPr>
              <a:t>Deliverables</a:t>
            </a:r>
            <a:r>
              <a:rPr lang="en-US" sz="2000" dirty="0" smtClean="0"/>
              <a:t/>
            </a:r>
            <a:br>
              <a:rPr lang="en-US" sz="2000" dirty="0" smtClean="0"/>
            </a:br>
            <a:r>
              <a:rPr lang="en-US" sz="2000" dirty="0" smtClean="0"/>
              <a:t>The </a:t>
            </a:r>
            <a:r>
              <a:rPr lang="en-US" sz="2000" dirty="0"/>
              <a:t>deliverables of the projects would be measurable “units” resulting from the project, including</a:t>
            </a:r>
            <a:r>
              <a:rPr lang="en-US" sz="2000" dirty="0" smtClean="0"/>
              <a:t>:</a:t>
            </a:r>
            <a:endParaRPr lang="is-IS" sz="2000" dirty="0"/>
          </a:p>
        </p:txBody>
      </p:sp>
      <p:sp>
        <p:nvSpPr>
          <p:cNvPr id="3" name="Content Placeholder 2"/>
          <p:cNvSpPr>
            <a:spLocks noGrp="1"/>
          </p:cNvSpPr>
          <p:nvPr>
            <p:ph idx="1"/>
          </p:nvPr>
        </p:nvSpPr>
        <p:spPr>
          <a:xfrm>
            <a:off x="457200" y="2204864"/>
            <a:ext cx="4038603" cy="3921295"/>
          </a:xfrm>
        </p:spPr>
        <p:txBody>
          <a:bodyPr/>
          <a:lstStyle/>
          <a:p>
            <a:pPr eaLnBrk="0" hangingPunct="0">
              <a:defRPr/>
            </a:pPr>
            <a:r>
              <a:rPr lang="is-IS" sz="2600" dirty="0" smtClean="0">
                <a:cs typeface="Calibri" pitchFamily="34" charset="0"/>
              </a:rPr>
              <a:t> </a:t>
            </a:r>
            <a:r>
              <a:rPr lang="is-IS" sz="2600" dirty="0" err="1" smtClean="0">
                <a:cs typeface="Calibri" pitchFamily="34" charset="0"/>
              </a:rPr>
              <a:t>Published</a:t>
            </a:r>
            <a:r>
              <a:rPr lang="is-IS" sz="2600" dirty="0" smtClean="0">
                <a:cs typeface="Calibri" pitchFamily="34" charset="0"/>
              </a:rPr>
              <a:t> </a:t>
            </a:r>
            <a:r>
              <a:rPr lang="is-IS" sz="2600" dirty="0" err="1" smtClean="0">
                <a:cs typeface="Calibri" pitchFamily="34" charset="0"/>
              </a:rPr>
              <a:t>scientific</a:t>
            </a:r>
            <a:r>
              <a:rPr lang="is-IS" sz="2600" dirty="0" smtClean="0">
                <a:cs typeface="Calibri" pitchFamily="34" charset="0"/>
              </a:rPr>
              <a:t>   </a:t>
            </a:r>
          </a:p>
          <a:p>
            <a:pPr marL="0" indent="0" eaLnBrk="0" hangingPunct="0">
              <a:buNone/>
              <a:defRPr/>
            </a:pPr>
            <a:r>
              <a:rPr lang="is-IS" sz="2600" dirty="0">
                <a:cs typeface="Calibri" pitchFamily="34" charset="0"/>
              </a:rPr>
              <a:t> </a:t>
            </a:r>
            <a:r>
              <a:rPr lang="is-IS" sz="2600" dirty="0" smtClean="0">
                <a:cs typeface="Calibri" pitchFamily="34" charset="0"/>
              </a:rPr>
              <a:t>     </a:t>
            </a:r>
            <a:r>
              <a:rPr lang="is-IS" sz="2600" dirty="0" err="1" smtClean="0">
                <a:cs typeface="Calibri" pitchFamily="34" charset="0"/>
              </a:rPr>
              <a:t>articles</a:t>
            </a:r>
            <a:endParaRPr lang="is-IS" sz="2600" dirty="0" smtClean="0">
              <a:cs typeface="Calibri" pitchFamily="34" charset="0"/>
            </a:endParaRPr>
          </a:p>
          <a:p>
            <a:pPr eaLnBrk="0" hangingPunct="0">
              <a:buFontTx/>
              <a:buChar char="•"/>
              <a:defRPr/>
            </a:pPr>
            <a:r>
              <a:rPr lang="is-IS" sz="2600" i="1" dirty="0" smtClean="0">
                <a:cs typeface="Calibri" pitchFamily="34" charset="0"/>
              </a:rPr>
              <a:t>  </a:t>
            </a:r>
            <a:r>
              <a:rPr lang="is-IS" sz="2600" dirty="0" smtClean="0">
                <a:cs typeface="Calibri" pitchFamily="34" charset="0"/>
              </a:rPr>
              <a:t>Publications</a:t>
            </a:r>
          </a:p>
          <a:p>
            <a:pPr eaLnBrk="0" hangingPunct="0">
              <a:buFontTx/>
              <a:buChar char="•"/>
              <a:defRPr/>
            </a:pPr>
            <a:r>
              <a:rPr lang="is-IS" sz="2600" dirty="0" smtClean="0">
                <a:cs typeface="Calibri" pitchFamily="34" charset="0"/>
              </a:rPr>
              <a:t>  University diplomas</a:t>
            </a:r>
          </a:p>
          <a:p>
            <a:pPr eaLnBrk="0" hangingPunct="0">
              <a:buFontTx/>
              <a:buChar char="•"/>
              <a:defRPr/>
            </a:pPr>
            <a:r>
              <a:rPr lang="is-IS" sz="2600" dirty="0" smtClean="0">
                <a:cs typeface="Calibri" pitchFamily="34" charset="0"/>
              </a:rPr>
              <a:t>  Software</a:t>
            </a:r>
          </a:p>
          <a:p>
            <a:pPr eaLnBrk="0" hangingPunct="0">
              <a:buFontTx/>
              <a:buChar char="•"/>
              <a:defRPr/>
            </a:pPr>
            <a:r>
              <a:rPr lang="is-IS" sz="2600" dirty="0" smtClean="0">
                <a:cs typeface="Calibri" pitchFamily="34" charset="0"/>
              </a:rPr>
              <a:t>  </a:t>
            </a:r>
            <a:r>
              <a:rPr lang="is-IS" sz="2600" dirty="0" err="1" smtClean="0">
                <a:cs typeface="Calibri" pitchFamily="34" charset="0"/>
              </a:rPr>
              <a:t>Databases</a:t>
            </a:r>
            <a:endParaRPr lang="is-IS" sz="2600" dirty="0" smtClean="0">
              <a:cs typeface="Calibri" pitchFamily="34" charset="0"/>
            </a:endParaRPr>
          </a:p>
        </p:txBody>
      </p:sp>
      <p:sp>
        <p:nvSpPr>
          <p:cNvPr id="4" name="Content Placeholder 3"/>
          <p:cNvSpPr>
            <a:spLocks noGrp="1"/>
          </p:cNvSpPr>
          <p:nvPr>
            <p:ph idx="2"/>
          </p:nvPr>
        </p:nvSpPr>
        <p:spPr>
          <a:xfrm>
            <a:off x="4648196" y="2348880"/>
            <a:ext cx="4038603" cy="3777279"/>
          </a:xfrm>
        </p:spPr>
        <p:txBody>
          <a:bodyPr/>
          <a:lstStyle/>
          <a:p>
            <a:pPr eaLnBrk="0" hangingPunct="0">
              <a:lnSpc>
                <a:spcPct val="90000"/>
              </a:lnSpc>
              <a:spcBef>
                <a:spcPct val="20000"/>
              </a:spcBef>
              <a:buFontTx/>
              <a:buChar char="•"/>
              <a:defRPr/>
            </a:pPr>
            <a:r>
              <a:rPr lang="is-IS" sz="2600" dirty="0" smtClean="0">
                <a:cs typeface="Calibri" pitchFamily="34" charset="0"/>
              </a:rPr>
              <a:t>  </a:t>
            </a:r>
            <a:r>
              <a:rPr lang="is-IS" sz="2600" dirty="0" err="1" smtClean="0">
                <a:cs typeface="Calibri" pitchFamily="34" charset="0"/>
              </a:rPr>
              <a:t>Production</a:t>
            </a:r>
            <a:r>
              <a:rPr lang="is-IS" sz="2600" dirty="0" smtClean="0">
                <a:cs typeface="Calibri" pitchFamily="34" charset="0"/>
              </a:rPr>
              <a:t> </a:t>
            </a:r>
            <a:r>
              <a:rPr lang="is-IS" sz="2600" dirty="0">
                <a:cs typeface="Calibri" pitchFamily="34" charset="0"/>
              </a:rPr>
              <a:t>methods</a:t>
            </a:r>
          </a:p>
          <a:p>
            <a:pPr eaLnBrk="0" hangingPunct="0">
              <a:lnSpc>
                <a:spcPct val="90000"/>
              </a:lnSpc>
              <a:spcBef>
                <a:spcPct val="20000"/>
              </a:spcBef>
              <a:buFontTx/>
              <a:buChar char="•"/>
              <a:defRPr/>
            </a:pPr>
            <a:r>
              <a:rPr lang="is-IS" sz="2600" dirty="0">
                <a:cs typeface="Calibri" pitchFamily="34" charset="0"/>
              </a:rPr>
              <a:t>  New products</a:t>
            </a:r>
          </a:p>
          <a:p>
            <a:pPr eaLnBrk="0" hangingPunct="0">
              <a:lnSpc>
                <a:spcPct val="90000"/>
              </a:lnSpc>
              <a:spcBef>
                <a:spcPct val="20000"/>
              </a:spcBef>
              <a:buFontTx/>
              <a:buChar char="•"/>
              <a:defRPr/>
            </a:pPr>
            <a:r>
              <a:rPr lang="is-IS" sz="2600" dirty="0">
                <a:cs typeface="Calibri" pitchFamily="34" charset="0"/>
              </a:rPr>
              <a:t>  Patents</a:t>
            </a:r>
          </a:p>
          <a:p>
            <a:pPr eaLnBrk="0" hangingPunct="0">
              <a:lnSpc>
                <a:spcPct val="90000"/>
              </a:lnSpc>
              <a:spcBef>
                <a:spcPct val="20000"/>
              </a:spcBef>
              <a:buFontTx/>
              <a:buChar char="•"/>
              <a:defRPr/>
            </a:pPr>
            <a:r>
              <a:rPr lang="is-IS" sz="2600" dirty="0">
                <a:cs typeface="Calibri" pitchFamily="34" charset="0"/>
              </a:rPr>
              <a:t>  Models</a:t>
            </a:r>
          </a:p>
          <a:p>
            <a:pPr eaLnBrk="0" hangingPunct="0">
              <a:lnSpc>
                <a:spcPct val="90000"/>
              </a:lnSpc>
              <a:spcBef>
                <a:spcPct val="20000"/>
              </a:spcBef>
              <a:buFontTx/>
              <a:buChar char="•"/>
              <a:defRPr/>
            </a:pPr>
            <a:r>
              <a:rPr lang="is-IS" sz="2600" dirty="0">
                <a:cs typeface="Calibri" pitchFamily="34" charset="0"/>
              </a:rPr>
              <a:t>  Research methods</a:t>
            </a:r>
          </a:p>
          <a:p>
            <a:pPr eaLnBrk="0" hangingPunct="0">
              <a:lnSpc>
                <a:spcPct val="90000"/>
              </a:lnSpc>
              <a:spcBef>
                <a:spcPct val="20000"/>
              </a:spcBef>
              <a:buFontTx/>
              <a:buChar char="•"/>
              <a:defRPr/>
            </a:pPr>
            <a:r>
              <a:rPr lang="is-IS" sz="2600" dirty="0">
                <a:cs typeface="Calibri" pitchFamily="34" charset="0"/>
              </a:rPr>
              <a:t>  </a:t>
            </a:r>
            <a:r>
              <a:rPr lang="is-IS" sz="2600" dirty="0" err="1">
                <a:cs typeface="Calibri" pitchFamily="34" charset="0"/>
              </a:rPr>
              <a:t>Confirmed</a:t>
            </a:r>
            <a:r>
              <a:rPr lang="is-IS" sz="2600" dirty="0">
                <a:cs typeface="Calibri" pitchFamily="34" charset="0"/>
              </a:rPr>
              <a:t> </a:t>
            </a:r>
            <a:r>
              <a:rPr lang="is-IS" sz="2600" dirty="0" err="1" smtClean="0">
                <a:cs typeface="Calibri" pitchFamily="34" charset="0"/>
              </a:rPr>
              <a:t>scientific</a:t>
            </a:r>
            <a:endParaRPr lang="is-IS" sz="2600" dirty="0" smtClean="0">
              <a:cs typeface="Calibri" pitchFamily="34" charset="0"/>
            </a:endParaRPr>
          </a:p>
          <a:p>
            <a:pPr marL="0" indent="0" eaLnBrk="0" hangingPunct="0">
              <a:lnSpc>
                <a:spcPct val="90000"/>
              </a:lnSpc>
              <a:spcBef>
                <a:spcPct val="20000"/>
              </a:spcBef>
              <a:buNone/>
              <a:defRPr/>
            </a:pPr>
            <a:r>
              <a:rPr lang="is-IS" sz="2600" dirty="0">
                <a:cs typeface="Calibri" pitchFamily="34" charset="0"/>
              </a:rPr>
              <a:t> </a:t>
            </a:r>
            <a:r>
              <a:rPr lang="is-IS" sz="2600" dirty="0" smtClean="0">
                <a:cs typeface="Calibri" pitchFamily="34" charset="0"/>
              </a:rPr>
              <a:t>      </a:t>
            </a:r>
            <a:r>
              <a:rPr lang="is-IS" sz="2600" dirty="0" err="1" smtClean="0">
                <a:cs typeface="Calibri" pitchFamily="34" charset="0"/>
              </a:rPr>
              <a:t>theories</a:t>
            </a:r>
            <a:endParaRPr lang="is-IS" sz="2600" dirty="0">
              <a:cs typeface="Calibri" pitchFamily="34" charset="0"/>
            </a:endParaRPr>
          </a:p>
          <a:p>
            <a:pPr marL="0" indent="0">
              <a:buNone/>
            </a:pPr>
            <a:endParaRPr lang="is-IS" dirty="0"/>
          </a:p>
        </p:txBody>
      </p:sp>
    </p:spTree>
    <p:extLst>
      <p:ext uri="{BB962C8B-B14F-4D97-AF65-F5344CB8AC3E}">
        <p14:creationId xmlns:p14="http://schemas.microsoft.com/office/powerpoint/2010/main" val="1669840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4000" dirty="0" smtClean="0"/>
              <a:t>Rejection of proposals</a:t>
            </a:r>
            <a:endParaRPr lang="is-IS" sz="4000" dirty="0"/>
          </a:p>
        </p:txBody>
      </p:sp>
      <p:sp>
        <p:nvSpPr>
          <p:cNvPr id="3" name="Content Placeholder 2"/>
          <p:cNvSpPr>
            <a:spLocks noGrp="1"/>
          </p:cNvSpPr>
          <p:nvPr>
            <p:ph idx="1"/>
          </p:nvPr>
        </p:nvSpPr>
        <p:spPr/>
        <p:txBody>
          <a:bodyPr/>
          <a:lstStyle/>
          <a:p>
            <a:r>
              <a:rPr lang="is-IS" sz="2400" dirty="0" err="1" smtClean="0"/>
              <a:t>Incomplete</a:t>
            </a:r>
            <a:r>
              <a:rPr lang="is-IS" sz="2400" dirty="0" smtClean="0"/>
              <a:t> </a:t>
            </a:r>
            <a:r>
              <a:rPr lang="is-IS" sz="2400" dirty="0" err="1" smtClean="0"/>
              <a:t>proposals</a:t>
            </a:r>
            <a:r>
              <a:rPr lang="is-IS" sz="2400" dirty="0" smtClean="0"/>
              <a:t> </a:t>
            </a:r>
            <a:r>
              <a:rPr lang="is-IS" sz="2400" dirty="0" err="1" smtClean="0"/>
              <a:t>will</a:t>
            </a:r>
            <a:r>
              <a:rPr lang="is-IS" sz="2400" dirty="0" smtClean="0"/>
              <a:t> </a:t>
            </a:r>
            <a:r>
              <a:rPr lang="is-IS" sz="2400" dirty="0" err="1" smtClean="0"/>
              <a:t>be</a:t>
            </a:r>
            <a:r>
              <a:rPr lang="is-IS" sz="2400" dirty="0" smtClean="0"/>
              <a:t> </a:t>
            </a:r>
            <a:r>
              <a:rPr lang="is-IS" sz="2400" dirty="0" err="1" smtClean="0"/>
              <a:t>rejected</a:t>
            </a:r>
            <a:r>
              <a:rPr lang="is-IS" sz="2400" dirty="0" smtClean="0"/>
              <a:t>.</a:t>
            </a:r>
          </a:p>
          <a:p>
            <a:r>
              <a:rPr lang="is-IS" sz="2400" dirty="0" err="1" smtClean="0"/>
              <a:t>Proposers</a:t>
            </a:r>
            <a:r>
              <a:rPr lang="is-IS" sz="2400" dirty="0" smtClean="0"/>
              <a:t> should under no circumstances contact either Board members </a:t>
            </a:r>
            <a:r>
              <a:rPr lang="is-IS" sz="2400" dirty="0" err="1" smtClean="0"/>
              <a:t>or</a:t>
            </a:r>
            <a:r>
              <a:rPr lang="is-IS" sz="2400" dirty="0" smtClean="0"/>
              <a:t> </a:t>
            </a:r>
            <a:r>
              <a:rPr lang="is-IS" sz="2400" dirty="0" err="1" smtClean="0"/>
              <a:t>expert</a:t>
            </a:r>
            <a:r>
              <a:rPr lang="is-IS" sz="2400" dirty="0" smtClean="0"/>
              <a:t> </a:t>
            </a:r>
            <a:r>
              <a:rPr lang="is-IS" sz="2400" dirty="0"/>
              <a:t>p</a:t>
            </a:r>
            <a:r>
              <a:rPr lang="is-IS" sz="2400" dirty="0" smtClean="0"/>
              <a:t>anel members with matters regarding proposals under review. Any issues regarding proposals under review are handled by RANNÍS. Failure to comply with these </a:t>
            </a:r>
            <a:r>
              <a:rPr lang="is-IS" sz="2400" dirty="0" err="1" smtClean="0"/>
              <a:t>requirements</a:t>
            </a:r>
            <a:r>
              <a:rPr lang="is-IS" sz="2400" dirty="0" smtClean="0"/>
              <a:t> </a:t>
            </a:r>
            <a:r>
              <a:rPr lang="is-IS" sz="2400" dirty="0" err="1" smtClean="0"/>
              <a:t>leads</a:t>
            </a:r>
            <a:r>
              <a:rPr lang="is-IS" sz="2400" dirty="0" smtClean="0"/>
              <a:t> </a:t>
            </a:r>
            <a:r>
              <a:rPr lang="is-IS" sz="2400" dirty="0" err="1" smtClean="0"/>
              <a:t>to</a:t>
            </a:r>
            <a:r>
              <a:rPr lang="is-IS" sz="2400" dirty="0" smtClean="0"/>
              <a:t> </a:t>
            </a:r>
            <a:r>
              <a:rPr lang="is-IS" sz="2400" dirty="0" err="1" smtClean="0"/>
              <a:t>rejection</a:t>
            </a:r>
            <a:r>
              <a:rPr lang="is-IS" sz="2400" dirty="0" smtClean="0"/>
              <a:t>.</a:t>
            </a:r>
          </a:p>
          <a:p>
            <a:r>
              <a:rPr lang="is-IS" sz="2400" dirty="0" err="1" smtClean="0"/>
              <a:t>Ethical</a:t>
            </a:r>
            <a:r>
              <a:rPr lang="is-IS" sz="2400" dirty="0" smtClean="0"/>
              <a:t> </a:t>
            </a:r>
            <a:r>
              <a:rPr lang="is-IS" sz="2400" dirty="0" err="1" smtClean="0"/>
              <a:t>issues</a:t>
            </a:r>
            <a:r>
              <a:rPr lang="is-IS" sz="2400" dirty="0" smtClean="0"/>
              <a:t> (</a:t>
            </a:r>
            <a:r>
              <a:rPr lang="is-IS" sz="2400" dirty="0" err="1" smtClean="0"/>
              <a:t>plagiarism</a:t>
            </a:r>
            <a:r>
              <a:rPr lang="is-IS" sz="2400" dirty="0" smtClean="0"/>
              <a:t>, </a:t>
            </a:r>
            <a:r>
              <a:rPr lang="is-IS" sz="2400" dirty="0" err="1" smtClean="0"/>
              <a:t>fabrication</a:t>
            </a:r>
            <a:r>
              <a:rPr lang="is-IS" sz="2400" dirty="0" smtClean="0"/>
              <a:t>, </a:t>
            </a:r>
            <a:r>
              <a:rPr lang="is-IS" sz="2400" dirty="0" err="1" smtClean="0"/>
              <a:t>falsification</a:t>
            </a:r>
            <a:r>
              <a:rPr lang="is-IS" sz="2400" dirty="0" smtClean="0"/>
              <a:t> </a:t>
            </a:r>
            <a:r>
              <a:rPr lang="is-IS" sz="2400" dirty="0" err="1" smtClean="0"/>
              <a:t>etc</a:t>
            </a:r>
            <a:r>
              <a:rPr lang="is-IS" sz="2400" dirty="0" smtClean="0"/>
              <a:t>.) </a:t>
            </a:r>
            <a:r>
              <a:rPr lang="is-IS" sz="2400" dirty="0" err="1" smtClean="0"/>
              <a:t>may</a:t>
            </a:r>
            <a:r>
              <a:rPr lang="is-IS" sz="2400" dirty="0" smtClean="0"/>
              <a:t> </a:t>
            </a:r>
            <a:r>
              <a:rPr lang="is-IS" sz="2400" dirty="0" err="1" smtClean="0"/>
              <a:t>lead</a:t>
            </a:r>
            <a:r>
              <a:rPr lang="is-IS" sz="2400" dirty="0" smtClean="0"/>
              <a:t> </a:t>
            </a:r>
            <a:r>
              <a:rPr lang="is-IS" sz="2400" dirty="0" err="1" smtClean="0"/>
              <a:t>to</a:t>
            </a:r>
            <a:r>
              <a:rPr lang="is-IS" sz="2400" dirty="0" smtClean="0"/>
              <a:t> </a:t>
            </a:r>
            <a:r>
              <a:rPr lang="is-IS" sz="2400" dirty="0" err="1" smtClean="0"/>
              <a:t>rejection</a:t>
            </a:r>
            <a:r>
              <a:rPr lang="is-IS" sz="2400" dirty="0" smtClean="0"/>
              <a:t>.</a:t>
            </a:r>
          </a:p>
          <a:p>
            <a:r>
              <a:rPr lang="is-IS" sz="2400" dirty="0" err="1" smtClean="0"/>
              <a:t>No</a:t>
            </a:r>
            <a:r>
              <a:rPr lang="is-IS" sz="2400" dirty="0" smtClean="0"/>
              <a:t> </a:t>
            </a:r>
            <a:r>
              <a:rPr lang="is-IS" sz="2400" dirty="0" err="1" smtClean="0"/>
              <a:t>documents</a:t>
            </a:r>
            <a:r>
              <a:rPr lang="is-IS" sz="2400" dirty="0" smtClean="0"/>
              <a:t> </a:t>
            </a:r>
            <a:r>
              <a:rPr lang="is-IS" sz="2400" dirty="0" err="1" smtClean="0"/>
              <a:t>or</a:t>
            </a:r>
            <a:r>
              <a:rPr lang="is-IS" sz="2400" dirty="0" smtClean="0"/>
              <a:t> </a:t>
            </a:r>
            <a:r>
              <a:rPr lang="is-IS" sz="2400" dirty="0" err="1" smtClean="0"/>
              <a:t>information</a:t>
            </a:r>
            <a:r>
              <a:rPr lang="is-IS" sz="2400" dirty="0" smtClean="0"/>
              <a:t> </a:t>
            </a:r>
            <a:r>
              <a:rPr lang="is-IS" sz="2400" dirty="0" err="1" smtClean="0"/>
              <a:t>regarding</a:t>
            </a:r>
            <a:r>
              <a:rPr lang="is-IS" sz="2400" dirty="0" smtClean="0"/>
              <a:t> </a:t>
            </a:r>
            <a:r>
              <a:rPr lang="is-IS" sz="2400" dirty="0" err="1" smtClean="0"/>
              <a:t>the</a:t>
            </a:r>
            <a:r>
              <a:rPr lang="is-IS" sz="2400" dirty="0" smtClean="0"/>
              <a:t> </a:t>
            </a:r>
            <a:r>
              <a:rPr lang="is-IS" sz="2400" dirty="0" err="1" smtClean="0"/>
              <a:t>proposal</a:t>
            </a:r>
            <a:r>
              <a:rPr lang="is-IS" sz="2400" dirty="0" smtClean="0"/>
              <a:t> </a:t>
            </a:r>
            <a:r>
              <a:rPr lang="is-IS" sz="2400" dirty="0" err="1" smtClean="0"/>
              <a:t>will</a:t>
            </a:r>
            <a:r>
              <a:rPr lang="is-IS" sz="2400" dirty="0" smtClean="0"/>
              <a:t> </a:t>
            </a:r>
            <a:r>
              <a:rPr lang="is-IS" sz="2400" dirty="0" err="1" smtClean="0"/>
              <a:t>be</a:t>
            </a:r>
            <a:r>
              <a:rPr lang="is-IS" sz="2400" dirty="0" smtClean="0"/>
              <a:t> </a:t>
            </a:r>
            <a:r>
              <a:rPr lang="is-IS" sz="2400" dirty="0" err="1" smtClean="0"/>
              <a:t>accepted</a:t>
            </a:r>
            <a:r>
              <a:rPr lang="is-IS" sz="2400" dirty="0" smtClean="0"/>
              <a:t> </a:t>
            </a:r>
            <a:r>
              <a:rPr lang="is-IS" sz="2400" dirty="0" err="1" smtClean="0"/>
              <a:t>after</a:t>
            </a:r>
            <a:r>
              <a:rPr lang="is-IS" sz="2400" dirty="0" smtClean="0"/>
              <a:t> </a:t>
            </a:r>
            <a:r>
              <a:rPr lang="is-IS" sz="2400" dirty="0" err="1" smtClean="0"/>
              <a:t>the</a:t>
            </a:r>
            <a:r>
              <a:rPr lang="is-IS" sz="2400" dirty="0" smtClean="0"/>
              <a:t> </a:t>
            </a:r>
            <a:r>
              <a:rPr lang="is-IS" sz="2400" dirty="0" err="1" smtClean="0"/>
              <a:t>deadline</a:t>
            </a:r>
            <a:r>
              <a:rPr lang="is-IS" sz="2400" dirty="0" smtClean="0"/>
              <a:t>.</a:t>
            </a:r>
          </a:p>
        </p:txBody>
      </p:sp>
    </p:spTree>
    <p:extLst>
      <p:ext uri="{BB962C8B-B14F-4D97-AF65-F5344CB8AC3E}">
        <p14:creationId xmlns:p14="http://schemas.microsoft.com/office/powerpoint/2010/main" val="945510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14313"/>
            <a:ext cx="9144000" cy="1143000"/>
          </a:xfrm>
        </p:spPr>
        <p:txBody>
          <a:bodyPr/>
          <a:lstStyle/>
          <a:p>
            <a:pPr eaLnBrk="1" hangingPunct="1"/>
            <a:r>
              <a:rPr lang="is-IS" dirty="0" smtClean="0">
                <a:latin typeface="Calibri" pitchFamily="34" charset="0"/>
                <a:cs typeface="Calibri" pitchFamily="34" charset="0"/>
              </a:rPr>
              <a:t>Evaluation process</a:t>
            </a:r>
            <a:endParaRPr lang="en-US" dirty="0" smtClean="0">
              <a:latin typeface="Calibri" pitchFamily="34" charset="0"/>
              <a:cs typeface="Calibri" pitchFamily="34" charset="0"/>
            </a:endParaRPr>
          </a:p>
        </p:txBody>
      </p:sp>
      <p:pic>
        <p:nvPicPr>
          <p:cNvPr id="297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1295400"/>
            <a:ext cx="4464050" cy="501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9278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err="1" smtClean="0"/>
              <a:t>Expert</a:t>
            </a:r>
            <a:r>
              <a:rPr lang="is-IS" dirty="0" smtClean="0"/>
              <a:t> panels</a:t>
            </a:r>
            <a:endParaRPr lang="is-IS" dirty="0"/>
          </a:p>
        </p:txBody>
      </p:sp>
      <p:sp>
        <p:nvSpPr>
          <p:cNvPr id="3" name="Content Placeholder 2"/>
          <p:cNvSpPr>
            <a:spLocks noGrp="1"/>
          </p:cNvSpPr>
          <p:nvPr>
            <p:ph idx="1"/>
          </p:nvPr>
        </p:nvSpPr>
        <p:spPr/>
        <p:txBody>
          <a:bodyPr/>
          <a:lstStyle/>
          <a:p>
            <a:r>
              <a:rPr lang="is-IS" dirty="0" err="1"/>
              <a:t>Engineering</a:t>
            </a:r>
            <a:r>
              <a:rPr lang="is-IS" dirty="0"/>
              <a:t>, </a:t>
            </a:r>
            <a:r>
              <a:rPr lang="is-IS" dirty="0" err="1"/>
              <a:t>technical</a:t>
            </a:r>
            <a:r>
              <a:rPr lang="is-IS" dirty="0"/>
              <a:t> </a:t>
            </a:r>
            <a:r>
              <a:rPr lang="is-IS" dirty="0" err="1"/>
              <a:t>sciences</a:t>
            </a:r>
            <a:r>
              <a:rPr lang="is-IS" dirty="0"/>
              <a:t> </a:t>
            </a:r>
            <a:r>
              <a:rPr lang="is-IS" dirty="0" err="1"/>
              <a:t>and</a:t>
            </a:r>
            <a:r>
              <a:rPr lang="is-IS" dirty="0"/>
              <a:t> </a:t>
            </a:r>
            <a:r>
              <a:rPr lang="is-IS" dirty="0" err="1"/>
              <a:t>physical</a:t>
            </a:r>
            <a:r>
              <a:rPr lang="is-IS" dirty="0"/>
              <a:t> </a:t>
            </a:r>
            <a:r>
              <a:rPr lang="is-IS" dirty="0" err="1"/>
              <a:t>sciences</a:t>
            </a:r>
            <a:endParaRPr lang="is-IS" dirty="0"/>
          </a:p>
          <a:p>
            <a:r>
              <a:rPr lang="is-IS" dirty="0" err="1"/>
              <a:t>Natural</a:t>
            </a:r>
            <a:r>
              <a:rPr lang="is-IS" dirty="0"/>
              <a:t> </a:t>
            </a:r>
            <a:r>
              <a:rPr lang="is-IS" dirty="0" err="1"/>
              <a:t>science</a:t>
            </a:r>
            <a:r>
              <a:rPr lang="is-IS" dirty="0"/>
              <a:t> </a:t>
            </a:r>
            <a:r>
              <a:rPr lang="is-IS" dirty="0" err="1"/>
              <a:t>and</a:t>
            </a:r>
            <a:r>
              <a:rPr lang="is-IS" dirty="0"/>
              <a:t> </a:t>
            </a:r>
            <a:r>
              <a:rPr lang="is-IS" dirty="0" err="1"/>
              <a:t>environmental</a:t>
            </a:r>
            <a:r>
              <a:rPr lang="is-IS" dirty="0"/>
              <a:t> </a:t>
            </a:r>
            <a:r>
              <a:rPr lang="is-IS" dirty="0" err="1"/>
              <a:t>science</a:t>
            </a:r>
            <a:endParaRPr lang="is-IS" dirty="0"/>
          </a:p>
          <a:p>
            <a:r>
              <a:rPr lang="is-IS" dirty="0" err="1"/>
              <a:t>Health</a:t>
            </a:r>
            <a:r>
              <a:rPr lang="is-IS" dirty="0"/>
              <a:t> </a:t>
            </a:r>
            <a:r>
              <a:rPr lang="is-IS" dirty="0" err="1"/>
              <a:t>s</a:t>
            </a:r>
            <a:r>
              <a:rPr lang="is-IS" dirty="0" err="1" smtClean="0"/>
              <a:t>cience</a:t>
            </a:r>
            <a:r>
              <a:rPr lang="is-IS" dirty="0" smtClean="0"/>
              <a:t> </a:t>
            </a:r>
            <a:r>
              <a:rPr lang="is-IS" dirty="0" err="1"/>
              <a:t>and</a:t>
            </a:r>
            <a:r>
              <a:rPr lang="is-IS" dirty="0"/>
              <a:t> </a:t>
            </a:r>
            <a:r>
              <a:rPr lang="is-IS" dirty="0" err="1"/>
              <a:t>life</a:t>
            </a:r>
            <a:r>
              <a:rPr lang="is-IS" dirty="0"/>
              <a:t> </a:t>
            </a:r>
            <a:r>
              <a:rPr lang="is-IS" dirty="0" err="1" smtClean="0"/>
              <a:t>sciences</a:t>
            </a:r>
            <a:endParaRPr lang="is-IS" dirty="0"/>
          </a:p>
          <a:p>
            <a:r>
              <a:rPr lang="is-IS" dirty="0" err="1"/>
              <a:t>Social</a:t>
            </a:r>
            <a:r>
              <a:rPr lang="is-IS" dirty="0"/>
              <a:t> </a:t>
            </a:r>
            <a:r>
              <a:rPr lang="is-IS" dirty="0" err="1"/>
              <a:t>sciences</a:t>
            </a:r>
            <a:r>
              <a:rPr lang="is-IS" dirty="0"/>
              <a:t> </a:t>
            </a:r>
            <a:r>
              <a:rPr lang="is-IS" dirty="0" err="1"/>
              <a:t>and</a:t>
            </a:r>
            <a:r>
              <a:rPr lang="is-IS" dirty="0"/>
              <a:t> </a:t>
            </a:r>
            <a:r>
              <a:rPr lang="is-IS" dirty="0" err="1"/>
              <a:t>public</a:t>
            </a:r>
            <a:r>
              <a:rPr lang="is-IS" dirty="0"/>
              <a:t> </a:t>
            </a:r>
            <a:r>
              <a:rPr lang="is-IS" dirty="0" err="1"/>
              <a:t>health</a:t>
            </a:r>
            <a:endParaRPr lang="is-IS" dirty="0"/>
          </a:p>
          <a:p>
            <a:r>
              <a:rPr lang="is-IS" dirty="0" err="1" smtClean="0"/>
              <a:t>Humanities</a:t>
            </a:r>
            <a:endParaRPr lang="is-IS" dirty="0"/>
          </a:p>
        </p:txBody>
      </p:sp>
    </p:spTree>
    <p:extLst>
      <p:ext uri="{BB962C8B-B14F-4D97-AF65-F5344CB8AC3E}">
        <p14:creationId xmlns:p14="http://schemas.microsoft.com/office/powerpoint/2010/main" val="3867707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Expert panels</a:t>
            </a:r>
            <a:endParaRPr lang="is-IS" dirty="0"/>
          </a:p>
        </p:txBody>
      </p:sp>
      <p:sp>
        <p:nvSpPr>
          <p:cNvPr id="3" name="Content Placeholder 2"/>
          <p:cNvSpPr>
            <a:spLocks noGrp="1"/>
          </p:cNvSpPr>
          <p:nvPr>
            <p:ph idx="1"/>
          </p:nvPr>
        </p:nvSpPr>
        <p:spPr>
          <a:xfrm>
            <a:off x="467544" y="1340768"/>
            <a:ext cx="8229600" cy="4525959"/>
          </a:xfrm>
        </p:spPr>
        <p:txBody>
          <a:bodyPr/>
          <a:lstStyle/>
          <a:p>
            <a:r>
              <a:rPr lang="is-IS" sz="2400" dirty="0" err="1" smtClean="0"/>
              <a:t>Appointed</a:t>
            </a:r>
            <a:r>
              <a:rPr lang="is-IS" sz="2400" dirty="0" smtClean="0"/>
              <a:t> </a:t>
            </a:r>
            <a:r>
              <a:rPr lang="is-IS" sz="2400" dirty="0" err="1" smtClean="0"/>
              <a:t>by</a:t>
            </a:r>
            <a:r>
              <a:rPr lang="is-IS" sz="2400" dirty="0" smtClean="0"/>
              <a:t> </a:t>
            </a:r>
            <a:r>
              <a:rPr lang="is-IS" sz="2400" dirty="0" err="1" smtClean="0"/>
              <a:t>the</a:t>
            </a:r>
            <a:r>
              <a:rPr lang="is-IS" sz="2400" dirty="0" smtClean="0"/>
              <a:t> </a:t>
            </a:r>
            <a:r>
              <a:rPr lang="is-IS" sz="2400" dirty="0" err="1" smtClean="0"/>
              <a:t>Science</a:t>
            </a:r>
            <a:r>
              <a:rPr lang="is-IS" sz="2400" dirty="0" smtClean="0"/>
              <a:t> </a:t>
            </a:r>
            <a:r>
              <a:rPr lang="is-IS" sz="2400" dirty="0" err="1" smtClean="0"/>
              <a:t>committee</a:t>
            </a:r>
            <a:r>
              <a:rPr lang="is-IS" sz="2400" dirty="0" smtClean="0"/>
              <a:t> of </a:t>
            </a:r>
            <a:r>
              <a:rPr lang="is-IS" sz="2400" dirty="0" err="1" smtClean="0"/>
              <a:t>the</a:t>
            </a:r>
            <a:r>
              <a:rPr lang="is-IS" sz="2400" dirty="0" smtClean="0"/>
              <a:t> </a:t>
            </a:r>
            <a:r>
              <a:rPr lang="is-IS" sz="2400" dirty="0" err="1" smtClean="0"/>
              <a:t>Science</a:t>
            </a:r>
            <a:r>
              <a:rPr lang="is-IS" sz="2400" dirty="0" smtClean="0"/>
              <a:t> </a:t>
            </a:r>
            <a:r>
              <a:rPr lang="is-IS" sz="2400" dirty="0" err="1" smtClean="0"/>
              <a:t>and</a:t>
            </a:r>
            <a:r>
              <a:rPr lang="is-IS" sz="2400" dirty="0" smtClean="0"/>
              <a:t> </a:t>
            </a:r>
            <a:r>
              <a:rPr lang="is-IS" sz="2400" dirty="0" err="1" smtClean="0"/>
              <a:t>technology</a:t>
            </a:r>
            <a:r>
              <a:rPr lang="is-IS" sz="2400" dirty="0" smtClean="0"/>
              <a:t> </a:t>
            </a:r>
            <a:r>
              <a:rPr lang="is-IS" sz="2400" dirty="0" err="1" smtClean="0"/>
              <a:t>policy</a:t>
            </a:r>
            <a:r>
              <a:rPr lang="is-IS" sz="2400" dirty="0" smtClean="0"/>
              <a:t> </a:t>
            </a:r>
            <a:r>
              <a:rPr lang="is-IS" sz="2400" dirty="0" err="1" smtClean="0"/>
              <a:t>council</a:t>
            </a:r>
            <a:r>
              <a:rPr lang="is-IS" sz="2400" dirty="0" smtClean="0"/>
              <a:t>.</a:t>
            </a:r>
            <a:endParaRPr lang="is-IS" sz="2400" dirty="0" smtClean="0"/>
          </a:p>
          <a:p>
            <a:r>
              <a:rPr lang="is-IS" sz="2400" dirty="0" smtClean="0"/>
              <a:t>Serve for 2 </a:t>
            </a:r>
            <a:r>
              <a:rPr lang="is-IS" sz="2400" dirty="0" err="1" smtClean="0"/>
              <a:t>years</a:t>
            </a:r>
            <a:r>
              <a:rPr lang="is-IS" sz="2400" dirty="0" smtClean="0"/>
              <a:t>.</a:t>
            </a:r>
          </a:p>
          <a:p>
            <a:r>
              <a:rPr lang="is-IS" sz="2400" dirty="0" smtClean="0"/>
              <a:t>Each panel has a maximum number of 7 </a:t>
            </a:r>
            <a:r>
              <a:rPr lang="is-IS" sz="2400" dirty="0" err="1" smtClean="0"/>
              <a:t>panelists</a:t>
            </a:r>
            <a:r>
              <a:rPr lang="is-IS" sz="2400" dirty="0" smtClean="0"/>
              <a:t>. At least two members are from abroad.</a:t>
            </a:r>
          </a:p>
          <a:p>
            <a:r>
              <a:rPr lang="is-IS" sz="2400" dirty="0" err="1" smtClean="0"/>
              <a:t>Two</a:t>
            </a:r>
            <a:r>
              <a:rPr lang="is-IS" sz="2400" dirty="0" smtClean="0"/>
              <a:t> </a:t>
            </a:r>
            <a:r>
              <a:rPr lang="is-IS" sz="2400" dirty="0" err="1" smtClean="0"/>
              <a:t>external</a:t>
            </a:r>
            <a:r>
              <a:rPr lang="is-IS" sz="2400" dirty="0" smtClean="0"/>
              <a:t> (</a:t>
            </a:r>
            <a:r>
              <a:rPr lang="is-IS" sz="2400" dirty="0" err="1" smtClean="0"/>
              <a:t>outside</a:t>
            </a:r>
            <a:r>
              <a:rPr lang="is-IS" sz="2400" dirty="0" smtClean="0"/>
              <a:t> of </a:t>
            </a:r>
            <a:r>
              <a:rPr lang="is-IS" sz="2400" dirty="0" err="1" smtClean="0"/>
              <a:t>Iceland</a:t>
            </a:r>
            <a:r>
              <a:rPr lang="is-IS" sz="2400" dirty="0" smtClean="0"/>
              <a:t>) </a:t>
            </a:r>
            <a:r>
              <a:rPr lang="is-IS" sz="2400" dirty="0" err="1" smtClean="0"/>
              <a:t>experts</a:t>
            </a:r>
            <a:r>
              <a:rPr lang="is-IS" sz="2400" dirty="0" smtClean="0"/>
              <a:t> </a:t>
            </a:r>
            <a:r>
              <a:rPr lang="is-IS" sz="2400" dirty="0" err="1" smtClean="0"/>
              <a:t>review</a:t>
            </a:r>
            <a:r>
              <a:rPr lang="is-IS" sz="2400" dirty="0" smtClean="0"/>
              <a:t> </a:t>
            </a:r>
            <a:r>
              <a:rPr lang="is-IS" sz="2400" dirty="0" err="1" smtClean="0"/>
              <a:t>each</a:t>
            </a:r>
            <a:r>
              <a:rPr lang="is-IS" sz="2400" dirty="0" smtClean="0"/>
              <a:t> </a:t>
            </a:r>
            <a:r>
              <a:rPr lang="is-IS" sz="2400" dirty="0" err="1" smtClean="0"/>
              <a:t>proposal</a:t>
            </a:r>
            <a:r>
              <a:rPr lang="is-IS" sz="2400" dirty="0"/>
              <a:t>.</a:t>
            </a:r>
            <a:endParaRPr lang="is-IS" sz="2400" dirty="0" smtClean="0"/>
          </a:p>
          <a:p>
            <a:r>
              <a:rPr lang="is-IS" sz="2400" dirty="0" err="1"/>
              <a:t>The</a:t>
            </a:r>
            <a:r>
              <a:rPr lang="is-IS" sz="2400" dirty="0"/>
              <a:t> </a:t>
            </a:r>
            <a:r>
              <a:rPr lang="is-IS" sz="2400" dirty="0" err="1"/>
              <a:t>expert</a:t>
            </a:r>
            <a:r>
              <a:rPr lang="is-IS" sz="2400" dirty="0"/>
              <a:t> panel </a:t>
            </a:r>
            <a:r>
              <a:rPr lang="is-IS" sz="2400" dirty="0" err="1"/>
              <a:t>reviews</a:t>
            </a:r>
            <a:r>
              <a:rPr lang="is-IS" sz="2400" dirty="0"/>
              <a:t> </a:t>
            </a:r>
            <a:r>
              <a:rPr lang="is-IS" sz="2400" dirty="0" err="1"/>
              <a:t>all</a:t>
            </a:r>
            <a:r>
              <a:rPr lang="is-IS" sz="2400" dirty="0"/>
              <a:t> </a:t>
            </a:r>
            <a:r>
              <a:rPr lang="is-IS" sz="2400" dirty="0" err="1"/>
              <a:t>the</a:t>
            </a:r>
            <a:r>
              <a:rPr lang="is-IS" sz="2400" dirty="0"/>
              <a:t> </a:t>
            </a:r>
            <a:r>
              <a:rPr lang="is-IS" sz="2400" dirty="0" err="1"/>
              <a:t>proposals</a:t>
            </a:r>
            <a:r>
              <a:rPr lang="is-IS" sz="2400" dirty="0"/>
              <a:t>, </a:t>
            </a:r>
            <a:r>
              <a:rPr lang="is-IS" sz="2400" dirty="0" err="1" smtClean="0"/>
              <a:t>establishes</a:t>
            </a:r>
            <a:r>
              <a:rPr lang="is-IS" sz="2400" dirty="0" smtClean="0"/>
              <a:t> </a:t>
            </a:r>
            <a:r>
              <a:rPr lang="is-IS" sz="2400" dirty="0"/>
              <a:t>a </a:t>
            </a:r>
            <a:r>
              <a:rPr lang="is-IS" sz="2400" dirty="0" err="1"/>
              <a:t>ranking</a:t>
            </a:r>
            <a:r>
              <a:rPr lang="is-IS" sz="2400" dirty="0"/>
              <a:t> list </a:t>
            </a:r>
            <a:r>
              <a:rPr lang="is-IS" sz="2400" dirty="0" err="1"/>
              <a:t>based</a:t>
            </a:r>
            <a:r>
              <a:rPr lang="is-IS" sz="2400" dirty="0"/>
              <a:t> </a:t>
            </a:r>
            <a:r>
              <a:rPr lang="is-IS" sz="2400" dirty="0" err="1"/>
              <a:t>on</a:t>
            </a:r>
            <a:r>
              <a:rPr lang="is-IS" sz="2400" dirty="0"/>
              <a:t> </a:t>
            </a:r>
            <a:r>
              <a:rPr lang="is-IS" sz="2400" dirty="0" err="1"/>
              <a:t>the</a:t>
            </a:r>
            <a:r>
              <a:rPr lang="is-IS" sz="2400" dirty="0"/>
              <a:t> </a:t>
            </a:r>
            <a:r>
              <a:rPr lang="is-IS" sz="2400" dirty="0" err="1"/>
              <a:t>expert</a:t>
            </a:r>
            <a:r>
              <a:rPr lang="is-IS" sz="2400" dirty="0"/>
              <a:t> </a:t>
            </a:r>
            <a:r>
              <a:rPr lang="is-IS" sz="2400" dirty="0" err="1"/>
              <a:t>evaluations</a:t>
            </a:r>
            <a:r>
              <a:rPr lang="is-IS" sz="2400" dirty="0"/>
              <a:t>, </a:t>
            </a:r>
            <a:r>
              <a:rPr lang="is-IS" sz="2400" dirty="0" err="1"/>
              <a:t>and</a:t>
            </a:r>
            <a:r>
              <a:rPr lang="is-IS" sz="2400" dirty="0"/>
              <a:t> </a:t>
            </a:r>
            <a:r>
              <a:rPr lang="is-IS" sz="2400" dirty="0" err="1" smtClean="0"/>
              <a:t>finalizes</a:t>
            </a:r>
            <a:r>
              <a:rPr lang="is-IS" sz="2400" dirty="0" smtClean="0"/>
              <a:t> </a:t>
            </a:r>
            <a:r>
              <a:rPr lang="is-IS" sz="2400" dirty="0" err="1"/>
              <a:t>each</a:t>
            </a:r>
            <a:r>
              <a:rPr lang="is-IS" sz="2400" dirty="0"/>
              <a:t> </a:t>
            </a:r>
            <a:r>
              <a:rPr lang="is-IS" sz="2400" dirty="0" err="1"/>
              <a:t>proposal</a:t>
            </a:r>
            <a:r>
              <a:rPr lang="is-IS" sz="2400" dirty="0"/>
              <a:t> </a:t>
            </a:r>
            <a:r>
              <a:rPr lang="is-IS" sz="2400" dirty="0" err="1"/>
              <a:t>with</a:t>
            </a:r>
            <a:r>
              <a:rPr lang="is-IS" sz="2400" dirty="0"/>
              <a:t> a </a:t>
            </a:r>
            <a:r>
              <a:rPr lang="is-IS" sz="2400" dirty="0" err="1"/>
              <a:t>written</a:t>
            </a:r>
            <a:r>
              <a:rPr lang="is-IS" sz="2400" dirty="0"/>
              <a:t> </a:t>
            </a:r>
            <a:r>
              <a:rPr lang="is-IS" sz="2400" dirty="0" err="1"/>
              <a:t>report</a:t>
            </a:r>
            <a:r>
              <a:rPr lang="is-IS" sz="2400" dirty="0"/>
              <a:t>.</a:t>
            </a:r>
          </a:p>
          <a:p>
            <a:r>
              <a:rPr lang="is-IS" sz="2400" dirty="0" err="1" smtClean="0"/>
              <a:t>The</a:t>
            </a:r>
            <a:r>
              <a:rPr lang="is-IS" sz="2400" dirty="0" smtClean="0"/>
              <a:t> </a:t>
            </a:r>
            <a:r>
              <a:rPr lang="is-IS" sz="2400" dirty="0" err="1" smtClean="0"/>
              <a:t>expert</a:t>
            </a:r>
            <a:r>
              <a:rPr lang="is-IS" sz="2400" dirty="0" smtClean="0"/>
              <a:t> panels </a:t>
            </a:r>
            <a:r>
              <a:rPr lang="is-IS" sz="2400" dirty="0" err="1" smtClean="0"/>
              <a:t>are</a:t>
            </a:r>
            <a:r>
              <a:rPr lang="is-IS" sz="2400" dirty="0" smtClean="0"/>
              <a:t> responsible for evaluation and ranking of </a:t>
            </a:r>
            <a:r>
              <a:rPr lang="is-IS" sz="2400" dirty="0" err="1" smtClean="0"/>
              <a:t>proposals</a:t>
            </a:r>
            <a:r>
              <a:rPr lang="is-IS" sz="2400" dirty="0" smtClean="0"/>
              <a:t>. External reviews are for guidance to </a:t>
            </a:r>
            <a:r>
              <a:rPr lang="is-IS" sz="2400" dirty="0" err="1" smtClean="0"/>
              <a:t>the</a:t>
            </a:r>
            <a:r>
              <a:rPr lang="is-IS" sz="2400" dirty="0" smtClean="0"/>
              <a:t> </a:t>
            </a:r>
            <a:r>
              <a:rPr lang="is-IS" sz="2400" dirty="0" err="1" smtClean="0"/>
              <a:t>expert</a:t>
            </a:r>
            <a:r>
              <a:rPr lang="is-IS" sz="2400" dirty="0" smtClean="0"/>
              <a:t> panel.</a:t>
            </a:r>
          </a:p>
          <a:p>
            <a:endParaRPr lang="is-IS" sz="3600" dirty="0"/>
          </a:p>
        </p:txBody>
      </p:sp>
    </p:spTree>
    <p:extLst>
      <p:ext uri="{BB962C8B-B14F-4D97-AF65-F5344CB8AC3E}">
        <p14:creationId xmlns:p14="http://schemas.microsoft.com/office/powerpoint/2010/main" val="1694381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Appraisal of proposals</a:t>
            </a:r>
            <a:endParaRPr lang="is-IS" dirty="0"/>
          </a:p>
        </p:txBody>
      </p:sp>
      <p:sp>
        <p:nvSpPr>
          <p:cNvPr id="3" name="Content Placeholder 2"/>
          <p:cNvSpPr>
            <a:spLocks noGrp="1"/>
          </p:cNvSpPr>
          <p:nvPr>
            <p:ph idx="1"/>
          </p:nvPr>
        </p:nvSpPr>
        <p:spPr/>
        <p:txBody>
          <a:bodyPr/>
          <a:lstStyle/>
          <a:p>
            <a:r>
              <a:rPr lang="is-IS" sz="2600" dirty="0" smtClean="0"/>
              <a:t>Expert panels </a:t>
            </a:r>
            <a:r>
              <a:rPr lang="is-IS" sz="2600" dirty="0" err="1" smtClean="0"/>
              <a:t>consider</a:t>
            </a:r>
            <a:r>
              <a:rPr lang="is-IS" sz="2600" dirty="0" smtClean="0"/>
              <a:t> the following in </a:t>
            </a:r>
            <a:r>
              <a:rPr lang="is-IS" sz="2600" dirty="0" err="1" smtClean="0"/>
              <a:t>the</a:t>
            </a:r>
            <a:r>
              <a:rPr lang="is-IS" sz="2600" dirty="0" smtClean="0"/>
              <a:t> </a:t>
            </a:r>
            <a:r>
              <a:rPr lang="is-IS" sz="2600" dirty="0" err="1" smtClean="0"/>
              <a:t>appraisal</a:t>
            </a:r>
            <a:r>
              <a:rPr lang="is-IS" sz="2600" dirty="0" smtClean="0"/>
              <a:t>:</a:t>
            </a:r>
          </a:p>
          <a:p>
            <a:pPr lvl="1"/>
            <a:r>
              <a:rPr lang="is-IS" sz="2600" dirty="0" smtClean="0"/>
              <a:t>The scientific value of the </a:t>
            </a:r>
            <a:r>
              <a:rPr lang="is-IS" sz="2600" dirty="0" err="1" smtClean="0"/>
              <a:t>project</a:t>
            </a:r>
            <a:r>
              <a:rPr lang="is-IS" sz="2600" dirty="0" smtClean="0"/>
              <a:t> </a:t>
            </a:r>
          </a:p>
          <a:p>
            <a:pPr lvl="1"/>
            <a:r>
              <a:rPr lang="is-IS" sz="2600" dirty="0" err="1" smtClean="0"/>
              <a:t>Principal</a:t>
            </a:r>
            <a:r>
              <a:rPr lang="is-IS" sz="2600" dirty="0" smtClean="0"/>
              <a:t> Investigator‘s qualification to perform the </a:t>
            </a:r>
            <a:r>
              <a:rPr lang="is-IS" sz="2600" dirty="0" err="1" smtClean="0"/>
              <a:t>research</a:t>
            </a:r>
            <a:r>
              <a:rPr lang="is-IS" sz="2600" dirty="0" smtClean="0"/>
              <a:t> </a:t>
            </a:r>
            <a:r>
              <a:rPr lang="is-IS" sz="2600" dirty="0" err="1" smtClean="0"/>
              <a:t>project</a:t>
            </a:r>
            <a:endParaRPr lang="is-IS" sz="2600" dirty="0" smtClean="0"/>
          </a:p>
          <a:p>
            <a:pPr lvl="1"/>
            <a:r>
              <a:rPr lang="is-IS" sz="2600" dirty="0" smtClean="0"/>
              <a:t>Facilities</a:t>
            </a:r>
          </a:p>
          <a:p>
            <a:pPr lvl="1"/>
            <a:r>
              <a:rPr lang="is-IS" sz="2600" dirty="0" smtClean="0"/>
              <a:t>Propabilities that </a:t>
            </a:r>
            <a:r>
              <a:rPr lang="is-IS" sz="2600" dirty="0" err="1" smtClean="0"/>
              <a:t>the</a:t>
            </a:r>
            <a:r>
              <a:rPr lang="is-IS" sz="2600" dirty="0" smtClean="0"/>
              <a:t> </a:t>
            </a:r>
            <a:r>
              <a:rPr lang="is-IS" sz="2600" dirty="0" err="1" smtClean="0"/>
              <a:t>project</a:t>
            </a:r>
            <a:r>
              <a:rPr lang="is-IS" sz="2600" dirty="0" smtClean="0"/>
              <a:t> will lead </a:t>
            </a:r>
            <a:r>
              <a:rPr lang="is-IS" sz="2600" dirty="0" err="1" smtClean="0"/>
              <a:t>to</a:t>
            </a:r>
            <a:r>
              <a:rPr lang="is-IS" sz="2600" dirty="0" smtClean="0"/>
              <a:t> </a:t>
            </a:r>
            <a:r>
              <a:rPr lang="is-IS" sz="2600" dirty="0" err="1" smtClean="0"/>
              <a:t>publications</a:t>
            </a:r>
            <a:r>
              <a:rPr lang="is-IS" sz="2600" dirty="0" smtClean="0"/>
              <a:t> </a:t>
            </a:r>
            <a:r>
              <a:rPr lang="is-IS" sz="2600" dirty="0" smtClean="0"/>
              <a:t>of results or a patent of intellectual </a:t>
            </a:r>
            <a:r>
              <a:rPr lang="is-IS" sz="2600" dirty="0" err="1" smtClean="0"/>
              <a:t>property</a:t>
            </a:r>
            <a:r>
              <a:rPr lang="is-IS" sz="2600" dirty="0" smtClean="0"/>
              <a:t> </a:t>
            </a:r>
            <a:r>
              <a:rPr lang="is-IS" sz="2600" dirty="0" err="1" smtClean="0"/>
              <a:t>rights</a:t>
            </a:r>
            <a:endParaRPr lang="is-IS" sz="2600" dirty="0" smtClean="0"/>
          </a:p>
          <a:p>
            <a:pPr marL="457200" lvl="1" indent="0">
              <a:buNone/>
            </a:pPr>
            <a:endParaRPr lang="is-IS" dirty="0"/>
          </a:p>
        </p:txBody>
      </p:sp>
    </p:spTree>
    <p:extLst>
      <p:ext uri="{BB962C8B-B14F-4D97-AF65-F5344CB8AC3E}">
        <p14:creationId xmlns:p14="http://schemas.microsoft.com/office/powerpoint/2010/main" val="728006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err="1" smtClean="0"/>
              <a:t>Ranking</a:t>
            </a:r>
            <a:r>
              <a:rPr lang="is-IS" dirty="0" smtClean="0"/>
              <a:t> of </a:t>
            </a:r>
            <a:r>
              <a:rPr lang="is-IS" dirty="0" err="1" smtClean="0"/>
              <a:t>proposals</a:t>
            </a:r>
            <a:endParaRPr lang="is-IS" dirty="0"/>
          </a:p>
        </p:txBody>
      </p:sp>
      <p:sp>
        <p:nvSpPr>
          <p:cNvPr id="4" name="Rectangle 1"/>
          <p:cNvSpPr>
            <a:spLocks noGrp="1" noChangeArrowheads="1"/>
          </p:cNvSpPr>
          <p:nvPr>
            <p:ph idx="1"/>
          </p:nvPr>
        </p:nvSpPr>
        <p:spPr bwMode="auto">
          <a:xfrm>
            <a:off x="457200" y="1600200"/>
            <a:ext cx="8229600" cy="39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s-IS" sz="1800" i="1" dirty="0"/>
              <a:t>A. </a:t>
            </a:r>
            <a:r>
              <a:rPr lang="is-IS" sz="1800" i="1" dirty="0" err="1"/>
              <a:t>High</a:t>
            </a:r>
            <a:r>
              <a:rPr lang="is-IS" sz="1800" i="1" dirty="0"/>
              <a:t> </a:t>
            </a:r>
            <a:r>
              <a:rPr lang="is-IS" sz="1800" i="1" dirty="0" err="1"/>
              <a:t>Impact</a:t>
            </a:r>
            <a:r>
              <a:rPr lang="is-IS" sz="1800" i="1" dirty="0"/>
              <a:t> – </a:t>
            </a:r>
            <a:r>
              <a:rPr lang="is-IS" sz="1800" i="1" dirty="0" err="1"/>
              <a:t>Recommended</a:t>
            </a:r>
            <a:r>
              <a:rPr lang="is-IS" sz="1800" i="1" dirty="0"/>
              <a:t> for </a:t>
            </a:r>
            <a:r>
              <a:rPr lang="is-IS" sz="1800" i="1" dirty="0" err="1"/>
              <a:t>funding</a:t>
            </a:r>
            <a:r>
              <a:rPr lang="is-IS" sz="1800" i="1" dirty="0"/>
              <a:t> </a:t>
            </a:r>
            <a:endParaRPr lang="is-IS" sz="1800" dirty="0"/>
          </a:p>
          <a:p>
            <a:r>
              <a:rPr lang="is-IS" sz="1800" dirty="0"/>
              <a:t>A.1) </a:t>
            </a:r>
            <a:r>
              <a:rPr lang="is-IS" sz="1800" dirty="0" err="1"/>
              <a:t>Exceptionally</a:t>
            </a:r>
            <a:r>
              <a:rPr lang="is-IS" sz="1800" dirty="0"/>
              <a:t> </a:t>
            </a:r>
            <a:r>
              <a:rPr lang="is-IS" sz="1800" dirty="0" err="1"/>
              <a:t>strong</a:t>
            </a:r>
            <a:r>
              <a:rPr lang="is-IS" sz="1800" dirty="0"/>
              <a:t> </a:t>
            </a:r>
            <a:r>
              <a:rPr lang="is-IS" sz="1800" dirty="0" err="1"/>
              <a:t>with</a:t>
            </a:r>
            <a:r>
              <a:rPr lang="is-IS" sz="1800" dirty="0"/>
              <a:t> </a:t>
            </a:r>
            <a:r>
              <a:rPr lang="is-IS" sz="1800" dirty="0" err="1"/>
              <a:t>essentially</a:t>
            </a:r>
            <a:r>
              <a:rPr lang="is-IS" sz="1800" dirty="0"/>
              <a:t> </a:t>
            </a:r>
            <a:r>
              <a:rPr lang="is-IS" sz="1800" dirty="0" err="1"/>
              <a:t>no</a:t>
            </a:r>
            <a:r>
              <a:rPr lang="is-IS" sz="1800" dirty="0"/>
              <a:t> </a:t>
            </a:r>
            <a:r>
              <a:rPr lang="is-IS" sz="1800" dirty="0" err="1"/>
              <a:t>weaknesses</a:t>
            </a:r>
            <a:r>
              <a:rPr lang="is-IS" sz="1800" dirty="0"/>
              <a:t> </a:t>
            </a:r>
            <a:r>
              <a:rPr lang="is-IS" sz="1800" dirty="0" smtClean="0"/>
              <a:t>(5%)</a:t>
            </a:r>
            <a:endParaRPr lang="is-IS" sz="1800" dirty="0"/>
          </a:p>
          <a:p>
            <a:r>
              <a:rPr lang="is-IS" sz="1800" dirty="0"/>
              <a:t>A.2) </a:t>
            </a:r>
            <a:r>
              <a:rPr lang="is-IS" sz="1800" dirty="0" err="1"/>
              <a:t>Extremely</a:t>
            </a:r>
            <a:r>
              <a:rPr lang="is-IS" sz="1800" dirty="0"/>
              <a:t> </a:t>
            </a:r>
            <a:r>
              <a:rPr lang="is-IS" sz="1800" dirty="0" err="1"/>
              <a:t>strong</a:t>
            </a:r>
            <a:r>
              <a:rPr lang="is-IS" sz="1800" dirty="0"/>
              <a:t> </a:t>
            </a:r>
            <a:r>
              <a:rPr lang="is-IS" sz="1800" dirty="0" err="1"/>
              <a:t>with</a:t>
            </a:r>
            <a:r>
              <a:rPr lang="is-IS" sz="1800" dirty="0"/>
              <a:t> </a:t>
            </a:r>
            <a:r>
              <a:rPr lang="is-IS" sz="1800" dirty="0" err="1"/>
              <a:t>negligible</a:t>
            </a:r>
            <a:r>
              <a:rPr lang="is-IS" sz="1800" dirty="0"/>
              <a:t> </a:t>
            </a:r>
            <a:r>
              <a:rPr lang="is-IS" sz="1800" dirty="0" err="1"/>
              <a:t>weaknesses</a:t>
            </a:r>
            <a:r>
              <a:rPr lang="is-IS" sz="1800" dirty="0"/>
              <a:t> </a:t>
            </a:r>
            <a:r>
              <a:rPr lang="is-IS" sz="1800" dirty="0" smtClean="0"/>
              <a:t>(10%)</a:t>
            </a:r>
            <a:endParaRPr lang="is-IS" sz="1800" dirty="0"/>
          </a:p>
          <a:p>
            <a:r>
              <a:rPr lang="is-IS" sz="1800" dirty="0"/>
              <a:t>A.3) </a:t>
            </a:r>
            <a:r>
              <a:rPr lang="is-IS" sz="1800" dirty="0" err="1"/>
              <a:t>Very</a:t>
            </a:r>
            <a:r>
              <a:rPr lang="is-IS" sz="1800" dirty="0"/>
              <a:t> </a:t>
            </a:r>
            <a:r>
              <a:rPr lang="is-IS" sz="1800" dirty="0" err="1"/>
              <a:t>strong</a:t>
            </a:r>
            <a:r>
              <a:rPr lang="is-IS" sz="1800" dirty="0"/>
              <a:t> </a:t>
            </a:r>
            <a:r>
              <a:rPr lang="is-IS" sz="1800" dirty="0" err="1"/>
              <a:t>with</a:t>
            </a:r>
            <a:r>
              <a:rPr lang="is-IS" sz="1800" dirty="0"/>
              <a:t> </a:t>
            </a:r>
            <a:r>
              <a:rPr lang="is-IS" sz="1800" dirty="0" err="1"/>
              <a:t>only</a:t>
            </a:r>
            <a:r>
              <a:rPr lang="is-IS" sz="1800" dirty="0"/>
              <a:t> </a:t>
            </a:r>
            <a:r>
              <a:rPr lang="is-IS" sz="1800" dirty="0" err="1"/>
              <a:t>some</a:t>
            </a:r>
            <a:r>
              <a:rPr lang="is-IS" sz="1800" dirty="0"/>
              <a:t> </a:t>
            </a:r>
            <a:r>
              <a:rPr lang="is-IS" sz="1800" dirty="0" err="1"/>
              <a:t>minor</a:t>
            </a:r>
            <a:r>
              <a:rPr lang="is-IS" sz="1800" dirty="0"/>
              <a:t> </a:t>
            </a:r>
            <a:r>
              <a:rPr lang="is-IS" sz="1800" dirty="0" err="1"/>
              <a:t>weaknesses</a:t>
            </a:r>
            <a:r>
              <a:rPr lang="is-IS" sz="1800" dirty="0"/>
              <a:t> </a:t>
            </a:r>
          </a:p>
          <a:p>
            <a:r>
              <a:rPr lang="is-IS" sz="1800" dirty="0"/>
              <a:t>A.4) </a:t>
            </a:r>
            <a:r>
              <a:rPr lang="is-IS" sz="1800" dirty="0" err="1"/>
              <a:t>Strong</a:t>
            </a:r>
            <a:r>
              <a:rPr lang="is-IS" sz="1800" dirty="0"/>
              <a:t> </a:t>
            </a:r>
            <a:r>
              <a:rPr lang="is-IS" sz="1800" dirty="0" err="1"/>
              <a:t>but</a:t>
            </a:r>
            <a:r>
              <a:rPr lang="is-IS" sz="1800" dirty="0"/>
              <a:t> </a:t>
            </a:r>
            <a:r>
              <a:rPr lang="is-IS" sz="1800" dirty="0" err="1"/>
              <a:t>with</a:t>
            </a:r>
            <a:r>
              <a:rPr lang="is-IS" sz="1800" dirty="0"/>
              <a:t> </a:t>
            </a:r>
            <a:r>
              <a:rPr lang="is-IS" sz="1800" dirty="0" err="1"/>
              <a:t>numerous</a:t>
            </a:r>
            <a:r>
              <a:rPr lang="is-IS" sz="1800" dirty="0"/>
              <a:t> </a:t>
            </a:r>
            <a:r>
              <a:rPr lang="is-IS" sz="1800" dirty="0" err="1"/>
              <a:t>minor</a:t>
            </a:r>
            <a:r>
              <a:rPr lang="is-IS" sz="1800" dirty="0"/>
              <a:t> </a:t>
            </a:r>
            <a:r>
              <a:rPr lang="is-IS" sz="1800" dirty="0" err="1"/>
              <a:t>weaknesses</a:t>
            </a:r>
            <a:r>
              <a:rPr lang="is-IS" sz="1800" dirty="0"/>
              <a:t> </a:t>
            </a:r>
          </a:p>
          <a:p>
            <a:pPr marL="0" indent="0">
              <a:buNone/>
            </a:pPr>
            <a:r>
              <a:rPr lang="is-IS" sz="1800" dirty="0"/>
              <a:t> </a:t>
            </a:r>
          </a:p>
          <a:p>
            <a:r>
              <a:rPr lang="is-IS" sz="1800" i="1" dirty="0"/>
              <a:t>B. </a:t>
            </a:r>
            <a:r>
              <a:rPr lang="is-IS" sz="1800" i="1" dirty="0" err="1"/>
              <a:t>Moderate</a:t>
            </a:r>
            <a:r>
              <a:rPr lang="is-IS" sz="1800" i="1" dirty="0"/>
              <a:t> </a:t>
            </a:r>
            <a:r>
              <a:rPr lang="is-IS" sz="1800" i="1" dirty="0" err="1"/>
              <a:t>Impact</a:t>
            </a:r>
            <a:r>
              <a:rPr lang="is-IS" sz="1800" i="1" dirty="0"/>
              <a:t> – </a:t>
            </a:r>
            <a:r>
              <a:rPr lang="is-IS" sz="1800" i="1" dirty="0" err="1"/>
              <a:t>Only</a:t>
            </a:r>
            <a:r>
              <a:rPr lang="is-IS" sz="1800" i="1" dirty="0"/>
              <a:t> for </a:t>
            </a:r>
            <a:r>
              <a:rPr lang="is-IS" sz="1800" i="1" dirty="0" err="1"/>
              <a:t>further</a:t>
            </a:r>
            <a:r>
              <a:rPr lang="is-IS" sz="1800" i="1" dirty="0"/>
              <a:t> </a:t>
            </a:r>
            <a:r>
              <a:rPr lang="is-IS" sz="1800" i="1" dirty="0" err="1"/>
              <a:t>consideration</a:t>
            </a:r>
            <a:r>
              <a:rPr lang="is-IS" sz="1800" i="1" dirty="0"/>
              <a:t> </a:t>
            </a:r>
            <a:r>
              <a:rPr lang="is-IS" sz="1800" i="1" dirty="0" err="1"/>
              <a:t>if</a:t>
            </a:r>
            <a:r>
              <a:rPr lang="is-IS" sz="1800" i="1" dirty="0"/>
              <a:t> </a:t>
            </a:r>
            <a:r>
              <a:rPr lang="is-IS" sz="1800" i="1" dirty="0" err="1"/>
              <a:t>funds</a:t>
            </a:r>
            <a:r>
              <a:rPr lang="is-IS" sz="1800" i="1" dirty="0"/>
              <a:t> </a:t>
            </a:r>
            <a:r>
              <a:rPr lang="is-IS" sz="1800" i="1" dirty="0" err="1"/>
              <a:t>are</a:t>
            </a:r>
            <a:r>
              <a:rPr lang="is-IS" sz="1800" i="1" dirty="0"/>
              <a:t> </a:t>
            </a:r>
            <a:r>
              <a:rPr lang="is-IS" sz="1800" i="1" dirty="0" err="1"/>
              <a:t>available</a:t>
            </a:r>
            <a:r>
              <a:rPr lang="is-IS" sz="1800" dirty="0"/>
              <a:t>. </a:t>
            </a:r>
            <a:r>
              <a:rPr lang="is-IS" sz="1800" dirty="0" err="1"/>
              <a:t>Some</a:t>
            </a:r>
            <a:r>
              <a:rPr lang="is-IS" sz="1800" dirty="0"/>
              <a:t> </a:t>
            </a:r>
            <a:r>
              <a:rPr lang="is-IS" sz="1800" dirty="0" err="1"/>
              <a:t>strengths</a:t>
            </a:r>
            <a:r>
              <a:rPr lang="is-IS" sz="1800" dirty="0"/>
              <a:t> </a:t>
            </a:r>
            <a:r>
              <a:rPr lang="is-IS" sz="1800" dirty="0" err="1"/>
              <a:t>but</a:t>
            </a:r>
            <a:r>
              <a:rPr lang="is-IS" sz="1800" dirty="0"/>
              <a:t> </a:t>
            </a:r>
            <a:r>
              <a:rPr lang="is-IS" sz="1800" dirty="0" err="1"/>
              <a:t>with</a:t>
            </a:r>
            <a:r>
              <a:rPr lang="is-IS" sz="1800" dirty="0"/>
              <a:t> at </a:t>
            </a:r>
            <a:r>
              <a:rPr lang="is-IS" sz="1800" dirty="0" err="1"/>
              <a:t>least</a:t>
            </a:r>
            <a:r>
              <a:rPr lang="is-IS" sz="1800" dirty="0"/>
              <a:t> </a:t>
            </a:r>
            <a:r>
              <a:rPr lang="is-IS" sz="1800" dirty="0" err="1"/>
              <a:t>one</a:t>
            </a:r>
            <a:r>
              <a:rPr lang="is-IS" sz="1800" dirty="0"/>
              <a:t> </a:t>
            </a:r>
            <a:r>
              <a:rPr lang="is-IS" sz="1800" dirty="0" err="1"/>
              <a:t>moderate</a:t>
            </a:r>
            <a:r>
              <a:rPr lang="is-IS" sz="1800" dirty="0"/>
              <a:t> </a:t>
            </a:r>
            <a:r>
              <a:rPr lang="is-IS" sz="1800" dirty="0" err="1"/>
              <a:t>weakness</a:t>
            </a:r>
            <a:r>
              <a:rPr lang="is-IS" sz="1800" dirty="0"/>
              <a:t> </a:t>
            </a:r>
          </a:p>
          <a:p>
            <a:pPr marL="0" indent="0">
              <a:buNone/>
            </a:pPr>
            <a:r>
              <a:rPr lang="is-IS" sz="1800" dirty="0"/>
              <a:t> </a:t>
            </a:r>
          </a:p>
          <a:p>
            <a:r>
              <a:rPr lang="is-IS" sz="1800" i="1" dirty="0"/>
              <a:t>C. </a:t>
            </a:r>
            <a:r>
              <a:rPr lang="is-IS" sz="1800" i="1" dirty="0" err="1"/>
              <a:t>Low</a:t>
            </a:r>
            <a:r>
              <a:rPr lang="is-IS" sz="1800" i="1" dirty="0"/>
              <a:t> </a:t>
            </a:r>
            <a:r>
              <a:rPr lang="is-IS" sz="1800" i="1" dirty="0" err="1"/>
              <a:t>Impact</a:t>
            </a:r>
            <a:r>
              <a:rPr lang="is-IS" sz="1800" i="1" dirty="0"/>
              <a:t> – Not </a:t>
            </a:r>
            <a:r>
              <a:rPr lang="is-IS" sz="1800" i="1" dirty="0" err="1"/>
              <a:t>recommended</a:t>
            </a:r>
            <a:r>
              <a:rPr lang="is-IS" sz="1800" i="1" dirty="0"/>
              <a:t> for </a:t>
            </a:r>
            <a:r>
              <a:rPr lang="is-IS" sz="1800" i="1" dirty="0" err="1"/>
              <a:t>further</a:t>
            </a:r>
            <a:r>
              <a:rPr lang="is-IS" sz="1800" i="1" dirty="0"/>
              <a:t> </a:t>
            </a:r>
            <a:r>
              <a:rPr lang="is-IS" sz="1800" i="1" dirty="0" err="1"/>
              <a:t>consideration</a:t>
            </a:r>
            <a:r>
              <a:rPr lang="is-IS" sz="1800" dirty="0"/>
              <a:t>. A </a:t>
            </a:r>
            <a:r>
              <a:rPr lang="is-IS" sz="1800" dirty="0" err="1"/>
              <a:t>few</a:t>
            </a:r>
            <a:r>
              <a:rPr lang="is-IS" sz="1800" dirty="0"/>
              <a:t> </a:t>
            </a:r>
            <a:r>
              <a:rPr lang="is-IS" sz="1800" dirty="0" err="1"/>
              <a:t>strengths</a:t>
            </a:r>
            <a:r>
              <a:rPr lang="is-IS" sz="1800" dirty="0"/>
              <a:t> </a:t>
            </a:r>
            <a:r>
              <a:rPr lang="is-IS" sz="1800" dirty="0" err="1"/>
              <a:t>and</a:t>
            </a:r>
            <a:r>
              <a:rPr lang="is-IS" sz="1800" dirty="0"/>
              <a:t> at </a:t>
            </a:r>
            <a:r>
              <a:rPr lang="is-IS" sz="1800" dirty="0" err="1"/>
              <a:t>least</a:t>
            </a:r>
            <a:r>
              <a:rPr lang="is-IS" sz="1800" dirty="0"/>
              <a:t> </a:t>
            </a:r>
            <a:r>
              <a:rPr lang="is-IS" sz="1800" dirty="0" err="1"/>
              <a:t>one</a:t>
            </a:r>
            <a:r>
              <a:rPr lang="is-IS" sz="1800" dirty="0"/>
              <a:t> </a:t>
            </a:r>
            <a:r>
              <a:rPr lang="is-IS" sz="1800" dirty="0" err="1"/>
              <a:t>major</a:t>
            </a:r>
            <a:r>
              <a:rPr lang="is-IS" sz="1800" dirty="0"/>
              <a:t> </a:t>
            </a:r>
            <a:r>
              <a:rPr lang="is-IS" sz="1800" dirty="0" err="1"/>
              <a:t>weakness</a:t>
            </a:r>
            <a:r>
              <a:rPr lang="is-IS" sz="1800" dirty="0"/>
              <a:t> </a:t>
            </a:r>
          </a:p>
        </p:txBody>
      </p:sp>
    </p:spTree>
    <p:extLst>
      <p:ext uri="{BB962C8B-B14F-4D97-AF65-F5344CB8AC3E}">
        <p14:creationId xmlns:p14="http://schemas.microsoft.com/office/powerpoint/2010/main" val="730144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The Icelandic Research Fund</a:t>
            </a:r>
            <a:endParaRPr lang="is-IS" dirty="0"/>
          </a:p>
        </p:txBody>
      </p:sp>
      <p:sp>
        <p:nvSpPr>
          <p:cNvPr id="3" name="Content Placeholder 2"/>
          <p:cNvSpPr>
            <a:spLocks noGrp="1"/>
          </p:cNvSpPr>
          <p:nvPr>
            <p:ph idx="1"/>
          </p:nvPr>
        </p:nvSpPr>
        <p:spPr>
          <a:xfrm>
            <a:off x="611560" y="1916832"/>
            <a:ext cx="8229600" cy="4525959"/>
          </a:xfrm>
        </p:spPr>
        <p:txBody>
          <a:bodyPr/>
          <a:lstStyle/>
          <a:p>
            <a:pPr marL="0" indent="0">
              <a:buNone/>
            </a:pPr>
            <a:r>
              <a:rPr lang="en-US" sz="2800" dirty="0"/>
              <a:t>The role of the Icelandic Research Fund (IRF) is to enhance scientific research and research education in Iceland. </a:t>
            </a:r>
            <a:endParaRPr lang="en-US" sz="2800" dirty="0" smtClean="0"/>
          </a:p>
          <a:p>
            <a:pPr marL="0" indent="0">
              <a:buNone/>
            </a:pPr>
            <a:r>
              <a:rPr lang="en-US" sz="2800" dirty="0" smtClean="0"/>
              <a:t>For </a:t>
            </a:r>
            <a:r>
              <a:rPr lang="en-US" sz="2800" dirty="0"/>
              <a:t>this purpose the IRF awards funding to research </a:t>
            </a:r>
            <a:r>
              <a:rPr lang="en-US" sz="2800" dirty="0" smtClean="0"/>
              <a:t>students </a:t>
            </a:r>
            <a:r>
              <a:rPr lang="en-US" sz="2800" dirty="0"/>
              <a:t>and defined </a:t>
            </a:r>
            <a:r>
              <a:rPr lang="en-US" sz="2800" dirty="0" smtClean="0"/>
              <a:t>research </a:t>
            </a:r>
            <a:r>
              <a:rPr lang="en-US" sz="2800" dirty="0"/>
              <a:t>projects led by individuals, research teams, universities, research institutes, and companies (cf. Act 3/2003 with later amendments).</a:t>
            </a:r>
            <a:endParaRPr lang="is-IS" sz="2800" dirty="0"/>
          </a:p>
        </p:txBody>
      </p:sp>
    </p:spTree>
    <p:extLst>
      <p:ext uri="{BB962C8B-B14F-4D97-AF65-F5344CB8AC3E}">
        <p14:creationId xmlns:p14="http://schemas.microsoft.com/office/powerpoint/2010/main" val="1317085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The Science Committee emphasizes that in the review of proposals the following points should carry weight</a:t>
            </a:r>
            <a:r>
              <a:rPr lang="is-IS" sz="2400" dirty="0">
                <a:cs typeface="Calibri" pitchFamily="34" charset="0"/>
              </a:rPr>
              <a:t>: </a:t>
            </a:r>
            <a:endParaRPr lang="is-IS" sz="2400" dirty="0"/>
          </a:p>
        </p:txBody>
      </p:sp>
      <p:sp>
        <p:nvSpPr>
          <p:cNvPr id="3" name="Content Placeholder 2"/>
          <p:cNvSpPr>
            <a:spLocks noGrp="1"/>
          </p:cNvSpPr>
          <p:nvPr>
            <p:ph idx="1"/>
          </p:nvPr>
        </p:nvSpPr>
        <p:spPr>
          <a:xfrm>
            <a:off x="467544" y="1340768"/>
            <a:ext cx="8229600" cy="4525959"/>
          </a:xfrm>
        </p:spPr>
        <p:txBody>
          <a:bodyPr/>
          <a:lstStyle/>
          <a:p>
            <a:pPr lvl="1">
              <a:lnSpc>
                <a:spcPct val="90000"/>
              </a:lnSpc>
            </a:pPr>
            <a:r>
              <a:rPr lang="en-US" sz="1800" dirty="0"/>
              <a:t>Research projects should be supported according to their merit based on scientific value, the qualifications of the applicants and research facilities and the probability that the project will produce measurable results and benefits.</a:t>
            </a:r>
          </a:p>
          <a:p>
            <a:pPr lvl="1">
              <a:lnSpc>
                <a:spcPct val="90000"/>
              </a:lnSpc>
            </a:pPr>
            <a:r>
              <a:rPr lang="en-US" sz="1800" dirty="0"/>
              <a:t>Projects which meet quality criteria and are carried out in an active, professional and financial co-operation of companies, universities and institutions should, other things being equal, be given priority for grants from competition funds.</a:t>
            </a:r>
          </a:p>
          <a:p>
            <a:pPr lvl="1">
              <a:lnSpc>
                <a:spcPct val="90000"/>
              </a:lnSpc>
            </a:pPr>
            <a:r>
              <a:rPr lang="en-US" sz="1800" dirty="0"/>
              <a:t>Results, which are financed by grants from the IRF, should be made public and made available to everybody unless otherwise agreed.</a:t>
            </a:r>
          </a:p>
          <a:p>
            <a:pPr lvl="1">
              <a:lnSpc>
                <a:spcPct val="90000"/>
              </a:lnSpc>
            </a:pPr>
            <a:r>
              <a:rPr lang="en-US" sz="1800" dirty="0"/>
              <a:t>The allocation of grants from the IRF should be decided on the basis of the total cost of the project. </a:t>
            </a:r>
          </a:p>
          <a:p>
            <a:pPr lvl="1">
              <a:lnSpc>
                <a:spcPct val="90000"/>
              </a:lnSpc>
            </a:pPr>
            <a:r>
              <a:rPr lang="en-US" sz="1800" dirty="0"/>
              <a:t>The IRF should take into account the circumstances of the applicants, e.g. independently working researchers, researchers working within universities, research institutions or companies.</a:t>
            </a:r>
          </a:p>
          <a:p>
            <a:pPr lvl="1">
              <a:lnSpc>
                <a:spcPct val="90000"/>
              </a:lnSpc>
            </a:pPr>
            <a:r>
              <a:rPr lang="en-US" sz="1800" dirty="0"/>
              <a:t>There should be a focus </a:t>
            </a:r>
            <a:r>
              <a:rPr lang="en-US" sz="1800" dirty="0" smtClean="0"/>
              <a:t>on gender balance and </a:t>
            </a:r>
            <a:r>
              <a:rPr lang="en-US" sz="1800" dirty="0"/>
              <a:t>young scientists. </a:t>
            </a:r>
          </a:p>
        </p:txBody>
      </p:sp>
    </p:spTree>
    <p:extLst>
      <p:ext uri="{BB962C8B-B14F-4D97-AF65-F5344CB8AC3E}">
        <p14:creationId xmlns:p14="http://schemas.microsoft.com/office/powerpoint/2010/main" val="2341850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s-IS" dirty="0" smtClean="0"/>
              <a:t>Members of the IRF Board</a:t>
            </a:r>
            <a:br>
              <a:rPr lang="is-IS" dirty="0" smtClean="0"/>
            </a:br>
            <a:r>
              <a:rPr lang="is-IS" dirty="0" smtClean="0"/>
              <a:t>2012 - 2014</a:t>
            </a:r>
            <a:endParaRPr lang="is-IS" dirty="0"/>
          </a:p>
        </p:txBody>
      </p:sp>
      <p:sp>
        <p:nvSpPr>
          <p:cNvPr id="6" name="Content Placeholder 5"/>
          <p:cNvSpPr>
            <a:spLocks noGrp="1"/>
          </p:cNvSpPr>
          <p:nvPr>
            <p:ph idx="1"/>
          </p:nvPr>
        </p:nvSpPr>
        <p:spPr>
          <a:xfrm>
            <a:off x="467544" y="1844824"/>
            <a:ext cx="4038603" cy="4525959"/>
          </a:xfrm>
        </p:spPr>
        <p:txBody>
          <a:bodyPr/>
          <a:lstStyle/>
          <a:p>
            <a:pPr marL="0" indent="0" fontAlgn="base">
              <a:buNone/>
            </a:pPr>
            <a:r>
              <a:rPr lang="is-IS" sz="2000" b="1" dirty="0"/>
              <a:t>M</a:t>
            </a:r>
            <a:r>
              <a:rPr lang="is-IS" sz="2000" b="1" dirty="0" smtClean="0"/>
              <a:t>embers</a:t>
            </a:r>
          </a:p>
          <a:p>
            <a:pPr fontAlgn="base"/>
            <a:r>
              <a:rPr lang="is-IS" sz="2000" dirty="0" smtClean="0"/>
              <a:t>Dr</a:t>
            </a:r>
            <a:r>
              <a:rPr lang="is-IS" sz="2000" dirty="0"/>
              <a:t>. Guðrún Nordal, </a:t>
            </a:r>
            <a:r>
              <a:rPr lang="is-IS" sz="2000" dirty="0" err="1" smtClean="0"/>
              <a:t>The</a:t>
            </a:r>
            <a:r>
              <a:rPr lang="is-IS" sz="2000" dirty="0" smtClean="0"/>
              <a:t> Árni Magnússon </a:t>
            </a:r>
            <a:r>
              <a:rPr lang="is-IS" sz="2000" dirty="0" err="1" smtClean="0"/>
              <a:t>Institute</a:t>
            </a:r>
            <a:r>
              <a:rPr lang="is-IS" sz="2000" dirty="0" smtClean="0"/>
              <a:t>, </a:t>
            </a:r>
            <a:r>
              <a:rPr lang="is-IS" sz="2000" dirty="0" err="1" smtClean="0"/>
              <a:t>chair</a:t>
            </a:r>
            <a:endParaRPr lang="is-IS" sz="2000" dirty="0"/>
          </a:p>
          <a:p>
            <a:pPr fontAlgn="base"/>
            <a:r>
              <a:rPr lang="is-IS" sz="2000" dirty="0" smtClean="0"/>
              <a:t>M.</a:t>
            </a:r>
            <a:r>
              <a:rPr lang="is-IS" sz="2000" dirty="0" err="1" smtClean="0"/>
              <a:t>Sc</a:t>
            </a:r>
            <a:r>
              <a:rPr lang="is-IS" sz="2000" dirty="0"/>
              <a:t>. Freygarður Þorsteinsson, Össur</a:t>
            </a:r>
          </a:p>
          <a:p>
            <a:pPr fontAlgn="base"/>
            <a:r>
              <a:rPr lang="is-IS" sz="2000" dirty="0"/>
              <a:t>Dr. Jón Gunnar Bernburg, </a:t>
            </a:r>
            <a:r>
              <a:rPr lang="is-IS" sz="2000" dirty="0" smtClean="0"/>
              <a:t>University of </a:t>
            </a:r>
            <a:r>
              <a:rPr lang="is-IS" sz="2000" dirty="0" err="1" smtClean="0"/>
              <a:t>Iceland</a:t>
            </a:r>
            <a:r>
              <a:rPr lang="is-IS" sz="2000" dirty="0" smtClean="0"/>
              <a:t> </a:t>
            </a:r>
          </a:p>
          <a:p>
            <a:pPr fontAlgn="base"/>
            <a:r>
              <a:rPr lang="is-IS" sz="2000" dirty="0" smtClean="0"/>
              <a:t>Dr</a:t>
            </a:r>
            <a:r>
              <a:rPr lang="is-IS" sz="2000" dirty="0"/>
              <a:t>. Unnur Þorsteinsdóttir, </a:t>
            </a:r>
            <a:r>
              <a:rPr lang="is-IS" sz="2000" dirty="0" err="1" smtClean="0"/>
              <a:t>d</a:t>
            </a:r>
            <a:r>
              <a:rPr lang="is-IS" sz="2000" dirty="0" err="1" smtClean="0"/>
              <a:t>eCODE</a:t>
            </a:r>
            <a:r>
              <a:rPr lang="is-IS" sz="2000" dirty="0" smtClean="0"/>
              <a:t> </a:t>
            </a:r>
            <a:r>
              <a:rPr lang="is-IS" sz="2000" dirty="0" err="1" smtClean="0"/>
              <a:t>genetics</a:t>
            </a:r>
            <a:r>
              <a:rPr lang="is-IS" sz="2000" dirty="0" smtClean="0"/>
              <a:t> </a:t>
            </a:r>
          </a:p>
          <a:p>
            <a:pPr fontAlgn="base"/>
            <a:r>
              <a:rPr lang="is-IS" sz="2000" dirty="0" smtClean="0"/>
              <a:t>Dr</a:t>
            </a:r>
            <a:r>
              <a:rPr lang="is-IS" sz="2000" dirty="0"/>
              <a:t>. Þorsteinn Þorsteinsson, </a:t>
            </a:r>
            <a:r>
              <a:rPr lang="is-IS" sz="2000" dirty="0" err="1" smtClean="0"/>
              <a:t>Icelandic</a:t>
            </a:r>
            <a:r>
              <a:rPr lang="is-IS" sz="2000" dirty="0" smtClean="0"/>
              <a:t> </a:t>
            </a:r>
            <a:r>
              <a:rPr lang="is-IS" sz="2000" dirty="0" err="1" smtClean="0"/>
              <a:t>Meteorological</a:t>
            </a:r>
            <a:r>
              <a:rPr lang="is-IS" sz="2000" dirty="0" smtClean="0"/>
              <a:t>  </a:t>
            </a:r>
            <a:r>
              <a:rPr lang="is-IS" sz="2000" dirty="0" err="1"/>
              <a:t>O</a:t>
            </a:r>
            <a:r>
              <a:rPr lang="is-IS" sz="2000" dirty="0" err="1" smtClean="0"/>
              <a:t>ffice</a:t>
            </a:r>
            <a:endParaRPr lang="is-IS" sz="2000" dirty="0"/>
          </a:p>
          <a:p>
            <a:endParaRPr lang="is-IS" sz="2000" dirty="0"/>
          </a:p>
        </p:txBody>
      </p:sp>
      <p:sp>
        <p:nvSpPr>
          <p:cNvPr id="7" name="Content Placeholder 6"/>
          <p:cNvSpPr>
            <a:spLocks noGrp="1"/>
          </p:cNvSpPr>
          <p:nvPr>
            <p:ph idx="2"/>
          </p:nvPr>
        </p:nvSpPr>
        <p:spPr>
          <a:xfrm>
            <a:off x="4644008" y="1844824"/>
            <a:ext cx="4038603" cy="4525959"/>
          </a:xfrm>
        </p:spPr>
        <p:txBody>
          <a:bodyPr/>
          <a:lstStyle/>
          <a:p>
            <a:pPr marL="0" indent="0" fontAlgn="base">
              <a:buNone/>
            </a:pPr>
            <a:r>
              <a:rPr lang="is-IS" sz="2000" b="1" dirty="0" smtClean="0"/>
              <a:t>Vice </a:t>
            </a:r>
          </a:p>
          <a:p>
            <a:pPr fontAlgn="base"/>
            <a:r>
              <a:rPr lang="is-IS" sz="2000" dirty="0" smtClean="0"/>
              <a:t>Dr</a:t>
            </a:r>
            <a:r>
              <a:rPr lang="is-IS" sz="2000" dirty="0"/>
              <a:t>. Már Jónsson, </a:t>
            </a:r>
            <a:r>
              <a:rPr lang="is-IS" sz="2000" dirty="0" smtClean="0"/>
              <a:t>University of </a:t>
            </a:r>
            <a:r>
              <a:rPr lang="is-IS" sz="2000" dirty="0" err="1" smtClean="0"/>
              <a:t>Iceland</a:t>
            </a:r>
            <a:endParaRPr lang="is-IS" sz="2000" dirty="0"/>
          </a:p>
          <a:p>
            <a:pPr fontAlgn="base"/>
            <a:r>
              <a:rPr lang="is-IS" sz="2000" dirty="0"/>
              <a:t>Dr. Fjóla Jónsdóttir, </a:t>
            </a:r>
            <a:r>
              <a:rPr lang="is-IS" sz="2000" dirty="0" smtClean="0"/>
              <a:t>University of </a:t>
            </a:r>
            <a:r>
              <a:rPr lang="is-IS" sz="2000" dirty="0" err="1" smtClean="0"/>
              <a:t>Iceland</a:t>
            </a:r>
            <a:endParaRPr lang="is-IS" sz="2000" dirty="0"/>
          </a:p>
          <a:p>
            <a:pPr fontAlgn="base"/>
            <a:r>
              <a:rPr lang="is-IS" sz="2000" dirty="0"/>
              <a:t>Dr. Þóroddur Bjarnason, </a:t>
            </a:r>
            <a:r>
              <a:rPr lang="is-IS" sz="2000" dirty="0" smtClean="0"/>
              <a:t>University of Akureyri</a:t>
            </a:r>
            <a:endParaRPr lang="is-IS" sz="2000" dirty="0"/>
          </a:p>
          <a:p>
            <a:pPr fontAlgn="base"/>
            <a:r>
              <a:rPr lang="is-IS" sz="2000" dirty="0"/>
              <a:t>Dr. Unnur Styrkársdóttir, </a:t>
            </a:r>
            <a:r>
              <a:rPr lang="is-IS" sz="2000" dirty="0" err="1" smtClean="0"/>
              <a:t>deCODE</a:t>
            </a:r>
            <a:r>
              <a:rPr lang="is-IS" sz="2000" dirty="0" smtClean="0"/>
              <a:t> </a:t>
            </a:r>
            <a:r>
              <a:rPr lang="is-IS" sz="2000" dirty="0" err="1" smtClean="0"/>
              <a:t>genetics</a:t>
            </a:r>
            <a:endParaRPr lang="is-IS" sz="2000" dirty="0"/>
          </a:p>
          <a:p>
            <a:pPr fontAlgn="base"/>
            <a:r>
              <a:rPr lang="is-IS" sz="2000" dirty="0"/>
              <a:t>Dr. Þóra Ellen Þórhallsdóttir, </a:t>
            </a:r>
            <a:r>
              <a:rPr lang="is-IS" sz="2000" dirty="0" smtClean="0"/>
              <a:t>University of </a:t>
            </a:r>
            <a:r>
              <a:rPr lang="is-IS" sz="2000" dirty="0" err="1" smtClean="0"/>
              <a:t>Iceland</a:t>
            </a:r>
            <a:endParaRPr lang="is-IS" sz="2000" dirty="0"/>
          </a:p>
          <a:p>
            <a:endParaRPr lang="is-IS" sz="2000" dirty="0"/>
          </a:p>
        </p:txBody>
      </p:sp>
    </p:spTree>
    <p:extLst>
      <p:ext uri="{BB962C8B-B14F-4D97-AF65-F5344CB8AC3E}">
        <p14:creationId xmlns:p14="http://schemas.microsoft.com/office/powerpoint/2010/main" val="2835840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Thank you</a:t>
            </a:r>
            <a:endParaRPr lang="is-IS" dirty="0"/>
          </a:p>
        </p:txBody>
      </p:sp>
    </p:spTree>
    <p:extLst>
      <p:ext uri="{BB962C8B-B14F-4D97-AF65-F5344CB8AC3E}">
        <p14:creationId xmlns:p14="http://schemas.microsoft.com/office/powerpoint/2010/main" val="3307491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is-IS" sz="4000" dirty="0" err="1" smtClean="0"/>
              <a:t>Eligibility</a:t>
            </a:r>
            <a:endParaRPr lang="is-IS" sz="4000" dirty="0"/>
          </a:p>
        </p:txBody>
      </p:sp>
      <p:sp>
        <p:nvSpPr>
          <p:cNvPr id="3" name="Content Placeholder 2"/>
          <p:cNvSpPr>
            <a:spLocks noGrp="1"/>
          </p:cNvSpPr>
          <p:nvPr>
            <p:ph idx="1"/>
          </p:nvPr>
        </p:nvSpPr>
        <p:spPr>
          <a:xfrm>
            <a:off x="539552" y="1484784"/>
            <a:ext cx="8229600" cy="4525959"/>
          </a:xfrm>
        </p:spPr>
        <p:txBody>
          <a:bodyPr/>
          <a:lstStyle/>
          <a:p>
            <a:r>
              <a:rPr lang="is-IS" sz="2400" dirty="0" err="1" smtClean="0"/>
              <a:t>Principal</a:t>
            </a:r>
            <a:r>
              <a:rPr lang="is-IS" sz="2400" dirty="0" smtClean="0"/>
              <a:t> </a:t>
            </a:r>
            <a:r>
              <a:rPr lang="is-IS" sz="2400" dirty="0" err="1" smtClean="0"/>
              <a:t>investigators</a:t>
            </a:r>
            <a:r>
              <a:rPr lang="is-IS" sz="2400" dirty="0" smtClean="0"/>
              <a:t> </a:t>
            </a:r>
            <a:r>
              <a:rPr lang="is-IS" sz="2400" dirty="0" err="1" smtClean="0"/>
              <a:t>must</a:t>
            </a:r>
            <a:r>
              <a:rPr lang="is-IS" sz="2400" dirty="0" smtClean="0"/>
              <a:t> </a:t>
            </a:r>
            <a:r>
              <a:rPr lang="is-IS" sz="2400" dirty="0" err="1" smtClean="0"/>
              <a:t>have</a:t>
            </a:r>
            <a:r>
              <a:rPr lang="is-IS" sz="2400" dirty="0" smtClean="0"/>
              <a:t> </a:t>
            </a:r>
            <a:r>
              <a:rPr lang="is-IS" sz="2400" dirty="0" err="1" smtClean="0"/>
              <a:t>completed</a:t>
            </a:r>
            <a:r>
              <a:rPr lang="is-IS" sz="2400" dirty="0" smtClean="0"/>
              <a:t> </a:t>
            </a:r>
            <a:r>
              <a:rPr lang="is-IS" sz="2400" dirty="0" err="1" smtClean="0"/>
              <a:t>graduate</a:t>
            </a:r>
            <a:r>
              <a:rPr lang="is-IS" sz="2400" dirty="0" smtClean="0"/>
              <a:t> </a:t>
            </a:r>
            <a:r>
              <a:rPr lang="is-IS" sz="2400" dirty="0" err="1" smtClean="0"/>
              <a:t>studies</a:t>
            </a:r>
            <a:r>
              <a:rPr lang="is-IS" sz="2400" dirty="0" smtClean="0"/>
              <a:t> at a </a:t>
            </a:r>
            <a:r>
              <a:rPr lang="is-IS" sz="2400" dirty="0" err="1" smtClean="0"/>
              <a:t>an</a:t>
            </a:r>
            <a:r>
              <a:rPr lang="is-IS" sz="2400" dirty="0" smtClean="0"/>
              <a:t> </a:t>
            </a:r>
            <a:r>
              <a:rPr lang="is-IS" sz="2400" dirty="0" err="1" smtClean="0"/>
              <a:t>internationally</a:t>
            </a:r>
            <a:r>
              <a:rPr lang="is-IS" sz="2400" dirty="0" smtClean="0"/>
              <a:t> </a:t>
            </a:r>
            <a:r>
              <a:rPr lang="is-IS" sz="2400" dirty="0" err="1" smtClean="0"/>
              <a:t>accredited</a:t>
            </a:r>
            <a:r>
              <a:rPr lang="is-IS" sz="2400" dirty="0" smtClean="0"/>
              <a:t> </a:t>
            </a:r>
            <a:r>
              <a:rPr lang="is-IS" sz="2400" dirty="0" err="1" smtClean="0"/>
              <a:t>university</a:t>
            </a:r>
            <a:r>
              <a:rPr lang="is-IS" sz="2400" dirty="0" smtClean="0"/>
              <a:t> </a:t>
            </a:r>
            <a:r>
              <a:rPr lang="is-IS" sz="2400" dirty="0" err="1" smtClean="0"/>
              <a:t>and</a:t>
            </a:r>
            <a:r>
              <a:rPr lang="is-IS" sz="2400" dirty="0" smtClean="0"/>
              <a:t> </a:t>
            </a:r>
            <a:r>
              <a:rPr lang="is-IS" sz="2400" dirty="0" err="1" smtClean="0"/>
              <a:t>have</a:t>
            </a:r>
            <a:r>
              <a:rPr lang="is-IS" sz="2400" dirty="0" smtClean="0"/>
              <a:t> </a:t>
            </a:r>
            <a:r>
              <a:rPr lang="is-IS" sz="2400" dirty="0" err="1" smtClean="0"/>
              <a:t>experience</a:t>
            </a:r>
            <a:r>
              <a:rPr lang="is-IS" sz="2400" dirty="0" smtClean="0"/>
              <a:t> in running </a:t>
            </a:r>
            <a:r>
              <a:rPr lang="is-IS" sz="2400" dirty="0" err="1" smtClean="0"/>
              <a:t>research</a:t>
            </a:r>
            <a:r>
              <a:rPr lang="is-IS" sz="2400" dirty="0" smtClean="0"/>
              <a:t> </a:t>
            </a:r>
            <a:r>
              <a:rPr lang="is-IS" sz="2400" dirty="0" err="1" smtClean="0"/>
              <a:t>projects</a:t>
            </a:r>
            <a:r>
              <a:rPr lang="is-IS" sz="2400" dirty="0" smtClean="0"/>
              <a:t>.</a:t>
            </a:r>
          </a:p>
          <a:p>
            <a:r>
              <a:rPr lang="is-IS" sz="2400" dirty="0" err="1" smtClean="0"/>
              <a:t>Doctoral</a:t>
            </a:r>
            <a:r>
              <a:rPr lang="is-IS" sz="2400" dirty="0" smtClean="0"/>
              <a:t> </a:t>
            </a:r>
            <a:r>
              <a:rPr lang="is-IS" sz="2400" dirty="0" err="1" smtClean="0"/>
              <a:t>students</a:t>
            </a:r>
            <a:r>
              <a:rPr lang="is-IS" sz="2400" dirty="0" smtClean="0"/>
              <a:t> </a:t>
            </a:r>
            <a:r>
              <a:rPr lang="is-IS" sz="2400" dirty="0" err="1" smtClean="0"/>
              <a:t>apply</a:t>
            </a:r>
            <a:r>
              <a:rPr lang="is-IS" sz="2400" dirty="0" smtClean="0"/>
              <a:t> </a:t>
            </a:r>
            <a:r>
              <a:rPr lang="is-IS" sz="2400" dirty="0" err="1" smtClean="0"/>
              <a:t>with</a:t>
            </a:r>
            <a:r>
              <a:rPr lang="is-IS" sz="2400" dirty="0" smtClean="0"/>
              <a:t> </a:t>
            </a:r>
            <a:r>
              <a:rPr lang="is-IS" sz="2400" dirty="0" err="1" smtClean="0"/>
              <a:t>their</a:t>
            </a:r>
            <a:r>
              <a:rPr lang="is-IS" sz="2400" dirty="0" smtClean="0"/>
              <a:t> </a:t>
            </a:r>
            <a:r>
              <a:rPr lang="is-IS" sz="2400" dirty="0" err="1" smtClean="0"/>
              <a:t>supervisor</a:t>
            </a:r>
            <a:r>
              <a:rPr lang="is-IS" sz="2400" dirty="0" smtClean="0"/>
              <a:t> </a:t>
            </a:r>
            <a:r>
              <a:rPr lang="is-IS" sz="2400" dirty="0" err="1" smtClean="0"/>
              <a:t>who</a:t>
            </a:r>
            <a:r>
              <a:rPr lang="is-IS" sz="2400" dirty="0" smtClean="0"/>
              <a:t> is </a:t>
            </a:r>
            <a:r>
              <a:rPr lang="is-IS" sz="2400" dirty="0" err="1" smtClean="0"/>
              <a:t>the</a:t>
            </a:r>
            <a:r>
              <a:rPr lang="is-IS" sz="2400" dirty="0" smtClean="0"/>
              <a:t> </a:t>
            </a:r>
            <a:r>
              <a:rPr lang="is-IS" sz="2400" dirty="0" err="1" smtClean="0"/>
              <a:t>principal</a:t>
            </a:r>
            <a:r>
              <a:rPr lang="is-IS" sz="2400" dirty="0" smtClean="0"/>
              <a:t> </a:t>
            </a:r>
            <a:r>
              <a:rPr lang="is-IS" sz="2400" dirty="0" err="1" smtClean="0"/>
              <a:t>investigator</a:t>
            </a:r>
            <a:r>
              <a:rPr lang="is-IS" sz="2400" dirty="0" smtClean="0"/>
              <a:t> of </a:t>
            </a:r>
            <a:r>
              <a:rPr lang="is-IS" sz="2400" dirty="0" err="1" smtClean="0"/>
              <a:t>the</a:t>
            </a:r>
            <a:r>
              <a:rPr lang="is-IS" sz="2400" dirty="0" smtClean="0"/>
              <a:t> </a:t>
            </a:r>
            <a:r>
              <a:rPr lang="is-IS" sz="2400" dirty="0" err="1" smtClean="0"/>
              <a:t>project</a:t>
            </a:r>
            <a:r>
              <a:rPr lang="is-IS" sz="2400" dirty="0" smtClean="0"/>
              <a:t>.</a:t>
            </a:r>
            <a:endParaRPr lang="is-IS" sz="2400" dirty="0"/>
          </a:p>
          <a:p>
            <a:r>
              <a:rPr lang="is-IS" sz="2400" dirty="0" err="1" smtClean="0"/>
              <a:t>The</a:t>
            </a:r>
            <a:r>
              <a:rPr lang="is-IS" sz="2400" dirty="0" smtClean="0"/>
              <a:t> same individual may apply for any number of grants as a </a:t>
            </a:r>
            <a:r>
              <a:rPr lang="is-IS" sz="2400" dirty="0" err="1" smtClean="0"/>
              <a:t>principal</a:t>
            </a:r>
            <a:r>
              <a:rPr lang="is-IS" sz="2400" dirty="0" smtClean="0"/>
              <a:t> </a:t>
            </a:r>
            <a:r>
              <a:rPr lang="is-IS" sz="2400" dirty="0" err="1" smtClean="0"/>
              <a:t>investigator</a:t>
            </a:r>
            <a:r>
              <a:rPr lang="is-IS" sz="2400" dirty="0" smtClean="0"/>
              <a:t>.</a:t>
            </a:r>
          </a:p>
          <a:p>
            <a:r>
              <a:rPr lang="is-IS" sz="2400" dirty="0" smtClean="0"/>
              <a:t>Only one type of grant proposal can be submitted for </a:t>
            </a:r>
            <a:r>
              <a:rPr lang="is-IS" sz="2400" dirty="0" err="1" smtClean="0"/>
              <a:t>the</a:t>
            </a:r>
            <a:r>
              <a:rPr lang="is-IS" sz="2400" dirty="0" smtClean="0"/>
              <a:t> </a:t>
            </a:r>
            <a:r>
              <a:rPr lang="is-IS" sz="2400" dirty="0" err="1" smtClean="0"/>
              <a:t>same</a:t>
            </a:r>
            <a:r>
              <a:rPr lang="is-IS" sz="2400" dirty="0" smtClean="0"/>
              <a:t> </a:t>
            </a:r>
            <a:r>
              <a:rPr lang="is-IS" sz="2400" dirty="0" err="1" smtClean="0"/>
              <a:t>research</a:t>
            </a:r>
            <a:r>
              <a:rPr lang="is-IS" sz="2400" dirty="0" smtClean="0"/>
              <a:t> </a:t>
            </a:r>
            <a:r>
              <a:rPr lang="is-IS" sz="2400" dirty="0" err="1" smtClean="0"/>
              <a:t>project</a:t>
            </a:r>
            <a:r>
              <a:rPr lang="is-IS" sz="2400" dirty="0" smtClean="0"/>
              <a:t>.</a:t>
            </a:r>
            <a:endParaRPr lang="is-IS" sz="2400" dirty="0"/>
          </a:p>
        </p:txBody>
      </p:sp>
    </p:spTree>
    <p:extLst>
      <p:ext uri="{BB962C8B-B14F-4D97-AF65-F5344CB8AC3E}">
        <p14:creationId xmlns:p14="http://schemas.microsoft.com/office/powerpoint/2010/main" val="231631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3600" dirty="0" err="1" smtClean="0"/>
              <a:t>General</a:t>
            </a:r>
            <a:r>
              <a:rPr lang="is-IS" sz="3600" dirty="0" smtClean="0"/>
              <a:t> </a:t>
            </a:r>
            <a:r>
              <a:rPr lang="is-IS" sz="3600" dirty="0" err="1" smtClean="0"/>
              <a:t>requirements</a:t>
            </a:r>
            <a:r>
              <a:rPr lang="is-IS" sz="3600" dirty="0" smtClean="0"/>
              <a:t> for </a:t>
            </a:r>
            <a:r>
              <a:rPr lang="is-IS" sz="3600" dirty="0" err="1" smtClean="0"/>
              <a:t>all</a:t>
            </a:r>
            <a:r>
              <a:rPr lang="is-IS" sz="3600" dirty="0" smtClean="0"/>
              <a:t> </a:t>
            </a:r>
            <a:r>
              <a:rPr lang="is-IS" sz="3600" dirty="0" err="1" smtClean="0"/>
              <a:t>grant</a:t>
            </a:r>
            <a:r>
              <a:rPr lang="is-IS" sz="3600" dirty="0" smtClean="0"/>
              <a:t> </a:t>
            </a:r>
            <a:r>
              <a:rPr lang="is-IS" sz="3600" dirty="0" err="1" smtClean="0"/>
              <a:t>types</a:t>
            </a:r>
            <a:endParaRPr lang="is-IS" sz="3600" dirty="0"/>
          </a:p>
        </p:txBody>
      </p:sp>
      <p:sp>
        <p:nvSpPr>
          <p:cNvPr id="3" name="Content Placeholder 2"/>
          <p:cNvSpPr>
            <a:spLocks noGrp="1"/>
          </p:cNvSpPr>
          <p:nvPr>
            <p:ph idx="1"/>
          </p:nvPr>
        </p:nvSpPr>
        <p:spPr/>
        <p:txBody>
          <a:bodyPr/>
          <a:lstStyle/>
          <a:p>
            <a:r>
              <a:rPr lang="en-US" sz="2400" dirty="0"/>
              <a:t>The project shall have clear objectives, research plan and well-defined milestones. </a:t>
            </a:r>
            <a:endParaRPr lang="en-US" sz="2400" dirty="0" smtClean="0"/>
          </a:p>
          <a:p>
            <a:r>
              <a:rPr lang="en-US" sz="2400" dirty="0" smtClean="0"/>
              <a:t>It </a:t>
            </a:r>
            <a:r>
              <a:rPr lang="en-US" sz="2400" dirty="0"/>
              <a:t>should be stated who will carry out each part of the project. </a:t>
            </a:r>
            <a:endParaRPr lang="en-US" sz="2400" dirty="0" smtClean="0"/>
          </a:p>
          <a:p>
            <a:r>
              <a:rPr lang="en-US" sz="2400" dirty="0" smtClean="0"/>
              <a:t>A </a:t>
            </a:r>
            <a:r>
              <a:rPr lang="en-US" sz="2400" dirty="0"/>
              <a:t>detailed budget and cost justification is required, clearly explaining all parts of the project, their individual cost and financing. </a:t>
            </a:r>
            <a:endParaRPr lang="en-US" sz="2400" dirty="0" smtClean="0"/>
          </a:p>
          <a:p>
            <a:r>
              <a:rPr lang="en-US" sz="2400" dirty="0" smtClean="0"/>
              <a:t>The </a:t>
            </a:r>
            <a:r>
              <a:rPr lang="en-US" sz="2400" dirty="0"/>
              <a:t>proposal shall clearly describe the proposed deliverables and impact of the project.</a:t>
            </a:r>
            <a:endParaRPr lang="is-IS" sz="2400" dirty="0"/>
          </a:p>
        </p:txBody>
      </p:sp>
    </p:spTree>
    <p:extLst>
      <p:ext uri="{BB962C8B-B14F-4D97-AF65-F5344CB8AC3E}">
        <p14:creationId xmlns:p14="http://schemas.microsoft.com/office/powerpoint/2010/main" val="675338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4000" dirty="0" err="1" smtClean="0"/>
              <a:t>Grants</a:t>
            </a:r>
            <a:r>
              <a:rPr lang="is-IS" sz="4000" dirty="0" smtClean="0"/>
              <a:t> of </a:t>
            </a:r>
            <a:r>
              <a:rPr lang="is-IS" sz="4000" dirty="0" err="1" smtClean="0"/>
              <a:t>excellence</a:t>
            </a:r>
            <a:endParaRPr lang="is-IS" sz="4000" dirty="0"/>
          </a:p>
        </p:txBody>
      </p:sp>
      <p:sp>
        <p:nvSpPr>
          <p:cNvPr id="3" name="Content Placeholder 2"/>
          <p:cNvSpPr>
            <a:spLocks noGrp="1"/>
          </p:cNvSpPr>
          <p:nvPr>
            <p:ph idx="1"/>
          </p:nvPr>
        </p:nvSpPr>
        <p:spPr>
          <a:xfrm>
            <a:off x="467544" y="1412776"/>
            <a:ext cx="8229600" cy="4525959"/>
          </a:xfrm>
        </p:spPr>
        <p:txBody>
          <a:bodyPr/>
          <a:lstStyle/>
          <a:p>
            <a:r>
              <a:rPr lang="en-US" sz="2400" dirty="0" smtClean="0"/>
              <a:t>Grants warded </a:t>
            </a:r>
            <a:r>
              <a:rPr lang="en-US" sz="2400" dirty="0"/>
              <a:t>to large scale projects with the aim to carry Icelandic research to the international forefront. </a:t>
            </a:r>
            <a:endParaRPr lang="en-US" sz="2400" dirty="0" smtClean="0"/>
          </a:p>
          <a:p>
            <a:r>
              <a:rPr lang="en-US" sz="2400" dirty="0"/>
              <a:t>F</a:t>
            </a:r>
            <a:r>
              <a:rPr lang="en-US" sz="2400" dirty="0" smtClean="0"/>
              <a:t>or </a:t>
            </a:r>
            <a:r>
              <a:rPr lang="en-US" sz="2400" dirty="0"/>
              <a:t>research groups and thus, co-proposers are required in addition to the PI. </a:t>
            </a:r>
            <a:endParaRPr lang="en-US" sz="2400" dirty="0" smtClean="0"/>
          </a:p>
          <a:p>
            <a:pPr lvl="1"/>
            <a:r>
              <a:rPr lang="en-US" sz="2400" dirty="0" smtClean="0"/>
              <a:t>The </a:t>
            </a:r>
            <a:r>
              <a:rPr lang="en-US" sz="2400" dirty="0"/>
              <a:t>PI shall be a scientist with a recognized track record, leadership qualities and experience in running research projects. </a:t>
            </a:r>
            <a:endParaRPr lang="en-US" sz="2400" dirty="0" smtClean="0"/>
          </a:p>
          <a:p>
            <a:pPr lvl="1"/>
            <a:r>
              <a:rPr lang="en-US" sz="2400" dirty="0" smtClean="0"/>
              <a:t>A </a:t>
            </a:r>
            <a:r>
              <a:rPr lang="en-US" sz="2400" dirty="0"/>
              <a:t>contribution of </a:t>
            </a:r>
            <a:r>
              <a:rPr lang="en-US" sz="2400" dirty="0" smtClean="0"/>
              <a:t>graduate students</a:t>
            </a:r>
            <a:r>
              <a:rPr lang="en-US" sz="2400" dirty="0" smtClean="0"/>
              <a:t>. </a:t>
            </a:r>
            <a:endParaRPr lang="en-US" sz="2400" dirty="0"/>
          </a:p>
          <a:p>
            <a:pPr lvl="1"/>
            <a:r>
              <a:rPr lang="en-US" sz="2400" dirty="0" smtClean="0"/>
              <a:t>C</a:t>
            </a:r>
            <a:r>
              <a:rPr lang="en-US" sz="2400" dirty="0" smtClean="0"/>
              <a:t>o-operation </a:t>
            </a:r>
            <a:r>
              <a:rPr lang="en-US" sz="2400" dirty="0"/>
              <a:t>with </a:t>
            </a:r>
            <a:r>
              <a:rPr lang="en-US" sz="2400" dirty="0"/>
              <a:t>f</a:t>
            </a:r>
            <a:r>
              <a:rPr lang="en-US" sz="2400" dirty="0" smtClean="0"/>
              <a:t>oreign researchers. </a:t>
            </a:r>
            <a:endParaRPr lang="en-US" sz="2400" dirty="0"/>
          </a:p>
        </p:txBody>
      </p:sp>
    </p:spTree>
    <p:extLst>
      <p:ext uri="{BB962C8B-B14F-4D97-AF65-F5344CB8AC3E}">
        <p14:creationId xmlns:p14="http://schemas.microsoft.com/office/powerpoint/2010/main" val="1804000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Postdoctoral fellowships</a:t>
            </a:r>
            <a:endParaRPr lang="is-IS" dirty="0"/>
          </a:p>
        </p:txBody>
      </p:sp>
      <p:sp>
        <p:nvSpPr>
          <p:cNvPr id="3" name="Content Placeholder 2"/>
          <p:cNvSpPr>
            <a:spLocks noGrp="1"/>
          </p:cNvSpPr>
          <p:nvPr>
            <p:ph idx="1"/>
          </p:nvPr>
        </p:nvSpPr>
        <p:spPr>
          <a:xfrm>
            <a:off x="467544" y="1412776"/>
            <a:ext cx="8229600" cy="4525959"/>
          </a:xfrm>
        </p:spPr>
        <p:txBody>
          <a:bodyPr/>
          <a:lstStyle/>
          <a:p>
            <a:r>
              <a:rPr lang="en-US" sz="2200" dirty="0" smtClean="0"/>
              <a:t>Are </a:t>
            </a:r>
            <a:r>
              <a:rPr lang="en-US" sz="2200" dirty="0"/>
              <a:t>available to young scientists having </a:t>
            </a:r>
            <a:r>
              <a:rPr lang="en-US" sz="2200" dirty="0" smtClean="0"/>
              <a:t>received </a:t>
            </a:r>
            <a:r>
              <a:rPr lang="en-US" sz="2200" dirty="0"/>
              <a:t>their Ph.D. degree within 5 years from the start of the </a:t>
            </a:r>
            <a:r>
              <a:rPr lang="en-US" sz="2200" dirty="0" smtClean="0"/>
              <a:t>project.</a:t>
            </a:r>
          </a:p>
          <a:p>
            <a:r>
              <a:rPr lang="en-US" sz="2200" dirty="0" smtClean="0"/>
              <a:t>Have to have a host institution (letter of intent).</a:t>
            </a:r>
          </a:p>
          <a:p>
            <a:r>
              <a:rPr lang="en-US" sz="2200" dirty="0"/>
              <a:t>The grant provided by the IRF amounts to a total of 100% of the total project </a:t>
            </a:r>
            <a:r>
              <a:rPr lang="en-US" sz="2200" dirty="0" smtClean="0"/>
              <a:t>cost.</a:t>
            </a:r>
          </a:p>
          <a:p>
            <a:r>
              <a:rPr lang="en-US" sz="2200" dirty="0" smtClean="0"/>
              <a:t>In </a:t>
            </a:r>
            <a:r>
              <a:rPr lang="en-US" sz="2200" dirty="0"/>
              <a:t>addition </a:t>
            </a:r>
            <a:r>
              <a:rPr lang="en-US" sz="2200" dirty="0" smtClean="0"/>
              <a:t>to general requirements the </a:t>
            </a:r>
            <a:r>
              <a:rPr lang="en-US" sz="2200" dirty="0"/>
              <a:t>proposer shall explain how the fellowship fits with previous work, how it will enhance his/her </a:t>
            </a:r>
            <a:r>
              <a:rPr lang="en-US" sz="2200" i="1" dirty="0"/>
              <a:t>career development </a:t>
            </a:r>
            <a:r>
              <a:rPr lang="en-US" sz="2200" dirty="0"/>
              <a:t>and as well as inform about the proposer´s future research plans.</a:t>
            </a:r>
            <a:endParaRPr lang="is-IS" sz="2200" dirty="0"/>
          </a:p>
        </p:txBody>
      </p:sp>
    </p:spTree>
    <p:extLst>
      <p:ext uri="{BB962C8B-B14F-4D97-AF65-F5344CB8AC3E}">
        <p14:creationId xmlns:p14="http://schemas.microsoft.com/office/powerpoint/2010/main" val="1147165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3600" dirty="0" err="1" smtClean="0"/>
              <a:t>Doctoral</a:t>
            </a:r>
            <a:r>
              <a:rPr lang="is-IS" sz="3600" dirty="0" smtClean="0"/>
              <a:t> </a:t>
            </a:r>
            <a:r>
              <a:rPr lang="is-IS" sz="3600" dirty="0" err="1" smtClean="0"/>
              <a:t>students</a:t>
            </a:r>
            <a:endParaRPr lang="is-IS" sz="3600" dirty="0"/>
          </a:p>
        </p:txBody>
      </p:sp>
      <p:sp>
        <p:nvSpPr>
          <p:cNvPr id="3" name="Content Placeholder 2"/>
          <p:cNvSpPr>
            <a:spLocks noGrp="1"/>
          </p:cNvSpPr>
          <p:nvPr>
            <p:ph idx="2"/>
          </p:nvPr>
        </p:nvSpPr>
        <p:spPr>
          <a:xfrm>
            <a:off x="467544" y="1268760"/>
            <a:ext cx="7992888" cy="4392488"/>
          </a:xfrm>
        </p:spPr>
        <p:txBody>
          <a:bodyPr/>
          <a:lstStyle/>
          <a:p>
            <a:pPr marL="0" indent="0">
              <a:buNone/>
            </a:pPr>
            <a:endParaRPr lang="is-IS" sz="800" dirty="0" smtClean="0"/>
          </a:p>
          <a:p>
            <a:r>
              <a:rPr lang="is-IS" dirty="0" err="1" smtClean="0"/>
              <a:t>No</a:t>
            </a:r>
            <a:r>
              <a:rPr lang="is-IS" dirty="0" smtClean="0"/>
              <a:t> </a:t>
            </a:r>
            <a:r>
              <a:rPr lang="is-IS" dirty="0" err="1" smtClean="0"/>
              <a:t>specific</a:t>
            </a:r>
            <a:r>
              <a:rPr lang="is-IS" dirty="0" smtClean="0"/>
              <a:t> </a:t>
            </a:r>
            <a:r>
              <a:rPr lang="is-IS" dirty="0" err="1" smtClean="0"/>
              <a:t>application</a:t>
            </a:r>
            <a:r>
              <a:rPr lang="is-IS" dirty="0" smtClean="0"/>
              <a:t> forms </a:t>
            </a:r>
            <a:r>
              <a:rPr lang="is-IS" dirty="0" err="1" smtClean="0"/>
              <a:t>are</a:t>
            </a:r>
            <a:r>
              <a:rPr lang="is-IS" dirty="0" smtClean="0"/>
              <a:t> </a:t>
            </a:r>
            <a:r>
              <a:rPr lang="is-IS" dirty="0" err="1" smtClean="0"/>
              <a:t>available</a:t>
            </a:r>
            <a:r>
              <a:rPr lang="is-IS" dirty="0" smtClean="0"/>
              <a:t> for </a:t>
            </a:r>
            <a:r>
              <a:rPr lang="is-IS" dirty="0" err="1" smtClean="0"/>
              <a:t>doctoral</a:t>
            </a:r>
            <a:r>
              <a:rPr lang="is-IS" dirty="0" smtClean="0"/>
              <a:t> </a:t>
            </a:r>
            <a:r>
              <a:rPr lang="is-IS" dirty="0" err="1" smtClean="0"/>
              <a:t>students</a:t>
            </a:r>
            <a:r>
              <a:rPr lang="is-IS" dirty="0" smtClean="0"/>
              <a:t> </a:t>
            </a:r>
            <a:r>
              <a:rPr lang="en-US" dirty="0"/>
              <a:t>but funding for doctoral students can be applied for on the forms for project grants and grants </a:t>
            </a:r>
            <a:r>
              <a:rPr lang="en-US"/>
              <a:t>of </a:t>
            </a:r>
            <a:r>
              <a:rPr lang="en-US" smtClean="0"/>
              <a:t>excellence</a:t>
            </a:r>
            <a:endParaRPr lang="is-IS" dirty="0" smtClean="0"/>
          </a:p>
          <a:p>
            <a:pPr lvl="1"/>
            <a:r>
              <a:rPr lang="is-IS" dirty="0" smtClean="0"/>
              <a:t>A PI </a:t>
            </a:r>
            <a:r>
              <a:rPr lang="is-IS" dirty="0" err="1"/>
              <a:t>includes</a:t>
            </a:r>
            <a:r>
              <a:rPr lang="is-IS" dirty="0"/>
              <a:t> </a:t>
            </a:r>
            <a:r>
              <a:rPr lang="is-IS" dirty="0" err="1"/>
              <a:t>salaries</a:t>
            </a:r>
            <a:r>
              <a:rPr lang="is-IS" dirty="0"/>
              <a:t> for a </a:t>
            </a:r>
            <a:r>
              <a:rPr lang="is-IS" dirty="0" err="1"/>
              <a:t>PhD</a:t>
            </a:r>
            <a:r>
              <a:rPr lang="is-IS" dirty="0"/>
              <a:t> </a:t>
            </a:r>
            <a:r>
              <a:rPr lang="is-IS" dirty="0" err="1"/>
              <a:t>student</a:t>
            </a:r>
            <a:r>
              <a:rPr lang="is-IS" dirty="0"/>
              <a:t> </a:t>
            </a:r>
            <a:r>
              <a:rPr lang="is-IS" dirty="0" err="1"/>
              <a:t>without</a:t>
            </a:r>
            <a:r>
              <a:rPr lang="is-IS" dirty="0"/>
              <a:t> a </a:t>
            </a:r>
            <a:r>
              <a:rPr lang="is-IS" dirty="0" err="1"/>
              <a:t>specific</a:t>
            </a:r>
            <a:r>
              <a:rPr lang="is-IS" dirty="0"/>
              <a:t> </a:t>
            </a:r>
            <a:r>
              <a:rPr lang="is-IS" dirty="0" err="1"/>
              <a:t>person</a:t>
            </a:r>
            <a:r>
              <a:rPr lang="is-IS" dirty="0"/>
              <a:t> </a:t>
            </a:r>
            <a:r>
              <a:rPr lang="is-IS" dirty="0" err="1"/>
              <a:t>in</a:t>
            </a:r>
            <a:r>
              <a:rPr lang="is-IS" dirty="0"/>
              <a:t> </a:t>
            </a:r>
            <a:r>
              <a:rPr lang="is-IS" dirty="0" err="1"/>
              <a:t>mind</a:t>
            </a:r>
            <a:r>
              <a:rPr lang="is-IS" dirty="0"/>
              <a:t>. </a:t>
            </a:r>
            <a:r>
              <a:rPr lang="is-IS" dirty="0" err="1"/>
              <a:t>If</a:t>
            </a:r>
            <a:r>
              <a:rPr lang="is-IS" dirty="0"/>
              <a:t> </a:t>
            </a:r>
            <a:r>
              <a:rPr lang="is-IS" dirty="0" err="1"/>
              <a:t>the</a:t>
            </a:r>
            <a:r>
              <a:rPr lang="is-IS" dirty="0"/>
              <a:t> PI </a:t>
            </a:r>
            <a:r>
              <a:rPr lang="is-IS" dirty="0" err="1"/>
              <a:t>gets</a:t>
            </a:r>
            <a:r>
              <a:rPr lang="is-IS" dirty="0"/>
              <a:t> </a:t>
            </a:r>
            <a:r>
              <a:rPr lang="is-IS" dirty="0" err="1"/>
              <a:t>funded</a:t>
            </a:r>
            <a:r>
              <a:rPr lang="is-IS" dirty="0"/>
              <a:t> </a:t>
            </a:r>
            <a:r>
              <a:rPr lang="is-IS" dirty="0" err="1"/>
              <a:t>the</a:t>
            </a:r>
            <a:r>
              <a:rPr lang="is-IS" dirty="0"/>
              <a:t> </a:t>
            </a:r>
            <a:r>
              <a:rPr lang="is-IS" dirty="0" err="1"/>
              <a:t>PhD</a:t>
            </a:r>
            <a:r>
              <a:rPr lang="is-IS" dirty="0"/>
              <a:t> </a:t>
            </a:r>
            <a:r>
              <a:rPr lang="is-IS" dirty="0" err="1"/>
              <a:t>position</a:t>
            </a:r>
            <a:r>
              <a:rPr lang="is-IS" dirty="0"/>
              <a:t> </a:t>
            </a:r>
            <a:r>
              <a:rPr lang="is-IS" dirty="0" err="1"/>
              <a:t>can</a:t>
            </a:r>
            <a:r>
              <a:rPr lang="is-IS" dirty="0"/>
              <a:t> </a:t>
            </a:r>
            <a:r>
              <a:rPr lang="is-IS" dirty="0" err="1"/>
              <a:t>be</a:t>
            </a:r>
            <a:r>
              <a:rPr lang="is-IS" dirty="0"/>
              <a:t> </a:t>
            </a:r>
            <a:r>
              <a:rPr lang="is-IS" dirty="0" err="1"/>
              <a:t>advertised</a:t>
            </a:r>
            <a:r>
              <a:rPr lang="is-IS" dirty="0" smtClean="0"/>
              <a:t>.</a:t>
            </a:r>
          </a:p>
          <a:p>
            <a:pPr lvl="1"/>
            <a:endParaRPr lang="is-IS" sz="800" dirty="0" smtClean="0"/>
          </a:p>
          <a:p>
            <a:pPr lvl="1"/>
            <a:r>
              <a:rPr lang="is-IS" dirty="0" smtClean="0"/>
              <a:t>A </a:t>
            </a:r>
            <a:r>
              <a:rPr lang="is-IS" dirty="0"/>
              <a:t>PI </a:t>
            </a:r>
            <a:r>
              <a:rPr lang="is-IS" dirty="0" err="1"/>
              <a:t>includes</a:t>
            </a:r>
            <a:r>
              <a:rPr lang="is-IS" dirty="0"/>
              <a:t> </a:t>
            </a:r>
            <a:r>
              <a:rPr lang="is-IS" dirty="0" err="1"/>
              <a:t>salaries</a:t>
            </a:r>
            <a:r>
              <a:rPr lang="is-IS" dirty="0"/>
              <a:t> for a </a:t>
            </a:r>
            <a:r>
              <a:rPr lang="is-IS" dirty="0" err="1"/>
              <a:t>specific</a:t>
            </a:r>
            <a:r>
              <a:rPr lang="is-IS" dirty="0"/>
              <a:t> </a:t>
            </a:r>
            <a:r>
              <a:rPr lang="is-IS" dirty="0" err="1"/>
              <a:t>PhD</a:t>
            </a:r>
            <a:r>
              <a:rPr lang="is-IS" dirty="0"/>
              <a:t> </a:t>
            </a:r>
            <a:r>
              <a:rPr lang="is-IS" dirty="0" err="1"/>
              <a:t>student</a:t>
            </a:r>
            <a:r>
              <a:rPr lang="is-IS" dirty="0"/>
              <a:t>. </a:t>
            </a:r>
            <a:r>
              <a:rPr lang="is-IS" dirty="0" err="1"/>
              <a:t>In</a:t>
            </a:r>
            <a:r>
              <a:rPr lang="is-IS" dirty="0"/>
              <a:t> </a:t>
            </a:r>
            <a:r>
              <a:rPr lang="is-IS" dirty="0" err="1"/>
              <a:t>this</a:t>
            </a:r>
            <a:r>
              <a:rPr lang="is-IS" dirty="0"/>
              <a:t> </a:t>
            </a:r>
            <a:r>
              <a:rPr lang="is-IS" dirty="0" err="1"/>
              <a:t>case</a:t>
            </a:r>
            <a:r>
              <a:rPr lang="is-IS" dirty="0"/>
              <a:t> </a:t>
            </a:r>
            <a:r>
              <a:rPr lang="is-IS" dirty="0" err="1"/>
              <a:t>the</a:t>
            </a:r>
            <a:r>
              <a:rPr lang="is-IS" dirty="0"/>
              <a:t> </a:t>
            </a:r>
            <a:r>
              <a:rPr lang="is-IS" dirty="0" err="1"/>
              <a:t>student</a:t>
            </a:r>
            <a:r>
              <a:rPr lang="is-IS" dirty="0"/>
              <a:t> </a:t>
            </a:r>
            <a:r>
              <a:rPr lang="is-IS" dirty="0" err="1"/>
              <a:t>writes</a:t>
            </a:r>
            <a:r>
              <a:rPr lang="is-IS" dirty="0"/>
              <a:t> a LOI </a:t>
            </a:r>
            <a:r>
              <a:rPr lang="is-IS" dirty="0" err="1"/>
              <a:t>stating</a:t>
            </a:r>
            <a:r>
              <a:rPr lang="is-IS" dirty="0"/>
              <a:t> </a:t>
            </a:r>
            <a:r>
              <a:rPr lang="is-IS" dirty="0" err="1"/>
              <a:t>his</a:t>
            </a:r>
            <a:r>
              <a:rPr lang="is-IS" dirty="0"/>
              <a:t>/her </a:t>
            </a:r>
            <a:r>
              <a:rPr lang="is-IS" dirty="0" err="1"/>
              <a:t>future</a:t>
            </a:r>
            <a:r>
              <a:rPr lang="is-IS" dirty="0"/>
              <a:t> plans </a:t>
            </a:r>
            <a:r>
              <a:rPr lang="is-IS" dirty="0" err="1"/>
              <a:t>and</a:t>
            </a:r>
            <a:r>
              <a:rPr lang="is-IS" dirty="0"/>
              <a:t> </a:t>
            </a:r>
            <a:r>
              <a:rPr lang="is-IS" dirty="0" err="1"/>
              <a:t>how</a:t>
            </a:r>
            <a:r>
              <a:rPr lang="is-IS" dirty="0"/>
              <a:t> </a:t>
            </a:r>
            <a:r>
              <a:rPr lang="is-IS" dirty="0" err="1" smtClean="0"/>
              <a:t>the</a:t>
            </a:r>
            <a:r>
              <a:rPr lang="is-IS" dirty="0" smtClean="0"/>
              <a:t> </a:t>
            </a:r>
            <a:r>
              <a:rPr lang="is-IS" dirty="0" err="1"/>
              <a:t>project</a:t>
            </a:r>
            <a:r>
              <a:rPr lang="is-IS" dirty="0"/>
              <a:t> </a:t>
            </a:r>
            <a:r>
              <a:rPr lang="is-IS" dirty="0" err="1"/>
              <a:t>fits</a:t>
            </a:r>
            <a:r>
              <a:rPr lang="is-IS" dirty="0"/>
              <a:t> </a:t>
            </a:r>
            <a:r>
              <a:rPr lang="is-IS" dirty="0" err="1" smtClean="0"/>
              <a:t>therein</a:t>
            </a:r>
            <a:r>
              <a:rPr lang="is-IS" dirty="0" smtClean="0"/>
              <a:t>.</a:t>
            </a:r>
          </a:p>
        </p:txBody>
      </p:sp>
    </p:spTree>
    <p:extLst>
      <p:ext uri="{BB962C8B-B14F-4D97-AF65-F5344CB8AC3E}">
        <p14:creationId xmlns:p14="http://schemas.microsoft.com/office/powerpoint/2010/main" val="196076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is-IS" sz="4000" dirty="0" err="1" smtClean="0"/>
              <a:t>Grant</a:t>
            </a:r>
            <a:r>
              <a:rPr lang="is-IS" sz="4000" dirty="0" smtClean="0"/>
              <a:t> </a:t>
            </a:r>
            <a:r>
              <a:rPr lang="is-IS" sz="4000" dirty="0" err="1" smtClean="0"/>
              <a:t>size</a:t>
            </a:r>
            <a:endParaRPr lang="is-IS" sz="4000" dirty="0"/>
          </a:p>
        </p:txBody>
      </p:sp>
      <p:graphicFrame>
        <p:nvGraphicFramePr>
          <p:cNvPr id="4" name="Table 3"/>
          <p:cNvGraphicFramePr>
            <a:graphicFrameLocks noGrp="1"/>
          </p:cNvGraphicFramePr>
          <p:nvPr>
            <p:extLst>
              <p:ext uri="{D42A27DB-BD31-4B8C-83A1-F6EECF244321}">
                <p14:modId xmlns:p14="http://schemas.microsoft.com/office/powerpoint/2010/main" val="1695046217"/>
              </p:ext>
            </p:extLst>
          </p:nvPr>
        </p:nvGraphicFramePr>
        <p:xfrm>
          <a:off x="827584" y="2132856"/>
          <a:ext cx="7200800" cy="3096344"/>
        </p:xfrm>
        <a:graphic>
          <a:graphicData uri="http://schemas.openxmlformats.org/drawingml/2006/table">
            <a:tbl>
              <a:tblPr firstRow="1" bandRow="1">
                <a:tableStyleId>{5C22544A-7EE6-4342-B048-85BDC9FD1C3A}</a:tableStyleId>
              </a:tblPr>
              <a:tblGrid>
                <a:gridCol w="2664296"/>
                <a:gridCol w="1008112"/>
                <a:gridCol w="936104"/>
                <a:gridCol w="936104"/>
                <a:gridCol w="864096"/>
                <a:gridCol w="792088"/>
              </a:tblGrid>
              <a:tr h="1044116">
                <a:tc>
                  <a:txBody>
                    <a:bodyPr/>
                    <a:lstStyle/>
                    <a:p>
                      <a:r>
                        <a:rPr lang="is-IS" dirty="0" err="1" smtClean="0"/>
                        <a:t>Grant</a:t>
                      </a:r>
                      <a:r>
                        <a:rPr lang="is-IS" dirty="0" smtClean="0"/>
                        <a:t> </a:t>
                      </a:r>
                      <a:r>
                        <a:rPr lang="is-IS" dirty="0" err="1" smtClean="0"/>
                        <a:t>type</a:t>
                      </a:r>
                      <a:endParaRPr lang="is-IS" dirty="0"/>
                    </a:p>
                  </a:txBody>
                  <a:tcPr anchor="ctr"/>
                </a:tc>
                <a:tc>
                  <a:txBody>
                    <a:bodyPr/>
                    <a:lstStyle/>
                    <a:p>
                      <a:pPr algn="ctr"/>
                      <a:r>
                        <a:rPr lang="is-IS" dirty="0" err="1" smtClean="0"/>
                        <a:t>Max</a:t>
                      </a:r>
                      <a:r>
                        <a:rPr lang="is-IS" dirty="0" smtClean="0"/>
                        <a:t> for 1 </a:t>
                      </a:r>
                      <a:r>
                        <a:rPr lang="is-IS" dirty="0" err="1" smtClean="0"/>
                        <a:t>year</a:t>
                      </a:r>
                      <a:endParaRPr lang="is-IS" dirty="0" smtClean="0"/>
                    </a:p>
                    <a:p>
                      <a:pPr algn="ctr"/>
                      <a:r>
                        <a:rPr lang="is-IS" dirty="0" smtClean="0"/>
                        <a:t>(MISK)</a:t>
                      </a:r>
                    </a:p>
                  </a:txBody>
                  <a:tcPr anchor="ctr"/>
                </a:tc>
                <a:tc>
                  <a:txBody>
                    <a:bodyPr/>
                    <a:lstStyle/>
                    <a:p>
                      <a:pPr algn="ctr"/>
                      <a:r>
                        <a:rPr lang="is-IS" dirty="0" err="1" smtClean="0"/>
                        <a:t>Max</a:t>
                      </a:r>
                      <a:r>
                        <a:rPr lang="is-IS" baseline="0" dirty="0" smtClean="0"/>
                        <a:t> for 2 </a:t>
                      </a:r>
                      <a:r>
                        <a:rPr lang="is-IS" baseline="0" dirty="0" err="1" smtClean="0"/>
                        <a:t>years</a:t>
                      </a:r>
                      <a:endParaRPr lang="is-IS" baseline="0" dirty="0" smtClean="0"/>
                    </a:p>
                    <a:p>
                      <a:pPr marL="0" marR="0" indent="0" algn="ctr" defTabSz="914400" eaLnBrk="1" fontAlgn="auto" latinLnBrk="0" hangingPunct="1">
                        <a:lnSpc>
                          <a:spcPct val="100000"/>
                        </a:lnSpc>
                        <a:spcBef>
                          <a:spcPts val="0"/>
                        </a:spcBef>
                        <a:spcAft>
                          <a:spcPts val="0"/>
                        </a:spcAft>
                        <a:buClrTx/>
                        <a:buSzTx/>
                        <a:buFontTx/>
                        <a:buNone/>
                        <a:tabLst/>
                        <a:defRPr/>
                      </a:pPr>
                      <a:r>
                        <a:rPr lang="is-IS" dirty="0" smtClean="0"/>
                        <a:t>(MISK)</a:t>
                      </a:r>
                    </a:p>
                  </a:txBody>
                  <a:tcPr anchor="ct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is-IS" dirty="0" err="1" smtClean="0"/>
                        <a:t>Max</a:t>
                      </a:r>
                      <a:r>
                        <a:rPr lang="is-IS" dirty="0" smtClean="0"/>
                        <a:t> for 3 </a:t>
                      </a:r>
                      <a:r>
                        <a:rPr lang="is-IS" dirty="0" err="1" smtClean="0"/>
                        <a:t>years</a:t>
                      </a:r>
                      <a:r>
                        <a:rPr lang="is-IS" dirty="0" smtClean="0"/>
                        <a:t> (MISK)</a:t>
                      </a:r>
                    </a:p>
                  </a:txBody>
                  <a:tcPr anchor="ctr"/>
                </a:tc>
                <a:tc>
                  <a:txBody>
                    <a:bodyPr/>
                    <a:lstStyle/>
                    <a:p>
                      <a:pPr algn="ctr"/>
                      <a:r>
                        <a:rPr lang="is-IS" dirty="0" smtClean="0"/>
                        <a:t>IRF %</a:t>
                      </a:r>
                      <a:endParaRPr lang="is-IS" dirty="0"/>
                    </a:p>
                  </a:txBody>
                  <a:tcPr anchor="ctr"/>
                </a:tc>
                <a:tc>
                  <a:txBody>
                    <a:bodyPr/>
                    <a:lstStyle/>
                    <a:p>
                      <a:r>
                        <a:rPr lang="is-IS" dirty="0" err="1" smtClean="0"/>
                        <a:t>Over</a:t>
                      </a:r>
                      <a:r>
                        <a:rPr lang="is-IS" dirty="0" smtClean="0"/>
                        <a:t>-</a:t>
                      </a:r>
                      <a:r>
                        <a:rPr lang="is-IS" dirty="0" err="1" smtClean="0"/>
                        <a:t>head</a:t>
                      </a:r>
                      <a:endParaRPr lang="is-IS" dirty="0"/>
                    </a:p>
                  </a:txBody>
                  <a:tcPr anchor="ctr"/>
                </a:tc>
              </a:tr>
              <a:tr h="756084">
                <a:tc>
                  <a:txBody>
                    <a:bodyPr/>
                    <a:lstStyle/>
                    <a:p>
                      <a:r>
                        <a:rPr lang="is-IS" dirty="0" err="1" smtClean="0"/>
                        <a:t>Grant</a:t>
                      </a:r>
                      <a:r>
                        <a:rPr lang="is-IS" dirty="0" smtClean="0"/>
                        <a:t> of </a:t>
                      </a:r>
                      <a:r>
                        <a:rPr lang="is-IS" dirty="0" err="1" smtClean="0"/>
                        <a:t>excellence</a:t>
                      </a:r>
                      <a:endParaRPr lang="is-IS" dirty="0"/>
                    </a:p>
                  </a:txBody>
                  <a:tcPr anchor="ctr"/>
                </a:tc>
                <a:tc>
                  <a:txBody>
                    <a:bodyPr/>
                    <a:lstStyle/>
                    <a:p>
                      <a:pPr algn="ctr"/>
                      <a:r>
                        <a:rPr lang="is-IS" dirty="0" smtClean="0"/>
                        <a:t>35 </a:t>
                      </a:r>
                    </a:p>
                  </a:txBody>
                  <a:tcPr anchor="ctr"/>
                </a:tc>
                <a:tc>
                  <a:txBody>
                    <a:bodyPr/>
                    <a:lstStyle/>
                    <a:p>
                      <a:pPr algn="ctr"/>
                      <a:r>
                        <a:rPr lang="is-IS" dirty="0" smtClean="0"/>
                        <a:t>70</a:t>
                      </a:r>
                      <a:endParaRPr lang="is-IS" dirty="0"/>
                    </a:p>
                  </a:txBody>
                  <a:tcPr anchor="ctr"/>
                </a:tc>
                <a:tc>
                  <a:txBody>
                    <a:bodyPr/>
                    <a:lstStyle/>
                    <a:p>
                      <a:pPr algn="ctr"/>
                      <a:r>
                        <a:rPr lang="is-IS" dirty="0" smtClean="0"/>
                        <a:t>105</a:t>
                      </a:r>
                      <a:endParaRPr lang="is-IS" dirty="0"/>
                    </a:p>
                  </a:txBody>
                  <a:tcPr anchor="ctr"/>
                </a:tc>
                <a:tc>
                  <a:txBody>
                    <a:bodyPr/>
                    <a:lstStyle/>
                    <a:p>
                      <a:pPr algn="ctr"/>
                      <a:r>
                        <a:rPr lang="is-IS" dirty="0" smtClean="0"/>
                        <a:t>85%</a:t>
                      </a:r>
                      <a:endParaRPr lang="is-IS" dirty="0"/>
                    </a:p>
                  </a:txBody>
                  <a:tcPr anchor="ctr"/>
                </a:tc>
                <a:tc>
                  <a:txBody>
                    <a:bodyPr/>
                    <a:lstStyle/>
                    <a:p>
                      <a:pPr algn="ctr"/>
                      <a:r>
                        <a:rPr lang="is-IS" dirty="0" smtClean="0"/>
                        <a:t>20%</a:t>
                      </a:r>
                      <a:endParaRPr lang="is-IS" dirty="0"/>
                    </a:p>
                  </a:txBody>
                  <a:tcPr anchor="ctr"/>
                </a:tc>
              </a:tr>
              <a:tr h="576064">
                <a:tc>
                  <a:txBody>
                    <a:bodyPr/>
                    <a:lstStyle/>
                    <a:p>
                      <a:r>
                        <a:rPr lang="is-IS" dirty="0" err="1" smtClean="0"/>
                        <a:t>Project</a:t>
                      </a:r>
                      <a:r>
                        <a:rPr lang="is-IS" baseline="0" dirty="0" smtClean="0"/>
                        <a:t> </a:t>
                      </a:r>
                      <a:r>
                        <a:rPr lang="is-IS" baseline="0" dirty="0" err="1" smtClean="0"/>
                        <a:t>grant</a:t>
                      </a:r>
                      <a:endParaRPr lang="is-IS" baseline="0" dirty="0" smtClean="0"/>
                    </a:p>
                  </a:txBody>
                  <a:tcPr anchor="ctr"/>
                </a:tc>
                <a:tc>
                  <a:txBody>
                    <a:bodyPr/>
                    <a:lstStyle/>
                    <a:p>
                      <a:pPr algn="ctr"/>
                      <a:r>
                        <a:rPr lang="is-IS" dirty="0" smtClean="0"/>
                        <a:t>10</a:t>
                      </a:r>
                      <a:endParaRPr lang="is-IS" dirty="0"/>
                    </a:p>
                  </a:txBody>
                  <a:tcPr anchor="ctr"/>
                </a:tc>
                <a:tc>
                  <a:txBody>
                    <a:bodyPr/>
                    <a:lstStyle/>
                    <a:p>
                      <a:pPr algn="ctr"/>
                      <a:r>
                        <a:rPr lang="is-IS" dirty="0" smtClean="0"/>
                        <a:t>20</a:t>
                      </a:r>
                      <a:endParaRPr lang="is-IS" dirty="0"/>
                    </a:p>
                  </a:txBody>
                  <a:tcPr anchor="ctr"/>
                </a:tc>
                <a:tc>
                  <a:txBody>
                    <a:bodyPr/>
                    <a:lstStyle/>
                    <a:p>
                      <a:pPr algn="ctr"/>
                      <a:r>
                        <a:rPr lang="is-IS" dirty="0" smtClean="0"/>
                        <a:t>30</a:t>
                      </a:r>
                      <a:endParaRPr lang="is-IS" dirty="0"/>
                    </a:p>
                  </a:txBody>
                  <a:tcPr anchor="ctr"/>
                </a:tc>
                <a:tc>
                  <a:txBody>
                    <a:bodyPr/>
                    <a:lstStyle/>
                    <a:p>
                      <a:pPr algn="ctr"/>
                      <a:r>
                        <a:rPr lang="is-IS" dirty="0" smtClean="0"/>
                        <a:t>85%</a:t>
                      </a:r>
                      <a:endParaRPr lang="is-IS" dirty="0"/>
                    </a:p>
                  </a:txBody>
                  <a:tcPr anchor="ctr"/>
                </a:tc>
                <a:tc>
                  <a:txBody>
                    <a:bodyPr/>
                    <a:lstStyle/>
                    <a:p>
                      <a:pPr algn="ctr"/>
                      <a:r>
                        <a:rPr lang="is-IS" dirty="0" smtClean="0"/>
                        <a:t>20%</a:t>
                      </a:r>
                      <a:endParaRPr lang="is-IS" dirty="0"/>
                    </a:p>
                  </a:txBody>
                  <a:tcPr anchor="ctr"/>
                </a:tc>
              </a:tr>
              <a:tr h="720080">
                <a:tc>
                  <a:txBody>
                    <a:bodyPr/>
                    <a:lstStyle/>
                    <a:p>
                      <a:r>
                        <a:rPr lang="is-IS" dirty="0" err="1" smtClean="0"/>
                        <a:t>Postdoctoral</a:t>
                      </a:r>
                      <a:r>
                        <a:rPr lang="is-IS" baseline="0" dirty="0" smtClean="0"/>
                        <a:t> </a:t>
                      </a:r>
                      <a:r>
                        <a:rPr lang="is-IS" baseline="0" dirty="0" err="1" smtClean="0"/>
                        <a:t>fellowship</a:t>
                      </a:r>
                      <a:endParaRPr lang="is-IS" dirty="0"/>
                    </a:p>
                  </a:txBody>
                  <a:tcPr anchor="ctr"/>
                </a:tc>
                <a:tc>
                  <a:txBody>
                    <a:bodyPr/>
                    <a:lstStyle/>
                    <a:p>
                      <a:pPr algn="ctr"/>
                      <a:r>
                        <a:rPr lang="is-IS" dirty="0" smtClean="0"/>
                        <a:t>7</a:t>
                      </a:r>
                      <a:endParaRPr lang="is-IS" dirty="0"/>
                    </a:p>
                  </a:txBody>
                  <a:tcPr anchor="ctr"/>
                </a:tc>
                <a:tc>
                  <a:txBody>
                    <a:bodyPr/>
                    <a:lstStyle/>
                    <a:p>
                      <a:pPr algn="ctr"/>
                      <a:r>
                        <a:rPr lang="is-IS" dirty="0" smtClean="0"/>
                        <a:t>14</a:t>
                      </a:r>
                      <a:endParaRPr lang="is-IS" dirty="0"/>
                    </a:p>
                  </a:txBody>
                  <a:tcPr anchor="ctr"/>
                </a:tc>
                <a:tc>
                  <a:txBody>
                    <a:bodyPr/>
                    <a:lstStyle/>
                    <a:p>
                      <a:pPr algn="ctr"/>
                      <a:r>
                        <a:rPr lang="is-IS" dirty="0" smtClean="0"/>
                        <a:t>21</a:t>
                      </a:r>
                      <a:endParaRPr lang="is-IS" dirty="0"/>
                    </a:p>
                  </a:txBody>
                  <a:tcPr anchor="ctr"/>
                </a:tc>
                <a:tc>
                  <a:txBody>
                    <a:bodyPr/>
                    <a:lstStyle/>
                    <a:p>
                      <a:pPr algn="ctr"/>
                      <a:r>
                        <a:rPr lang="is-IS" dirty="0" smtClean="0"/>
                        <a:t>100%</a:t>
                      </a:r>
                      <a:endParaRPr lang="is-IS" dirty="0"/>
                    </a:p>
                  </a:txBody>
                  <a:tcPr anchor="ctr"/>
                </a:tc>
                <a:tc>
                  <a:txBody>
                    <a:bodyPr/>
                    <a:lstStyle/>
                    <a:p>
                      <a:pPr algn="ctr"/>
                      <a:r>
                        <a:rPr lang="is-IS" dirty="0" smtClean="0"/>
                        <a:t>20%</a:t>
                      </a:r>
                      <a:endParaRPr lang="is-IS" dirty="0"/>
                    </a:p>
                  </a:txBody>
                  <a:tcPr anchor="ctr"/>
                </a:tc>
              </a:tr>
            </a:tbl>
          </a:graphicData>
        </a:graphic>
      </p:graphicFrame>
    </p:spTree>
    <p:extLst>
      <p:ext uri="{BB962C8B-B14F-4D97-AF65-F5344CB8AC3E}">
        <p14:creationId xmlns:p14="http://schemas.microsoft.com/office/powerpoint/2010/main" val="1221665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4000" dirty="0" smtClean="0"/>
              <a:t>Eligible cost</a:t>
            </a:r>
            <a:endParaRPr lang="is-IS" sz="4000" dirty="0"/>
          </a:p>
        </p:txBody>
      </p:sp>
      <p:sp>
        <p:nvSpPr>
          <p:cNvPr id="3" name="Content Placeholder 2"/>
          <p:cNvSpPr>
            <a:spLocks noGrp="1"/>
          </p:cNvSpPr>
          <p:nvPr>
            <p:ph idx="1"/>
          </p:nvPr>
        </p:nvSpPr>
        <p:spPr>
          <a:xfrm>
            <a:off x="467544" y="1412776"/>
            <a:ext cx="8229600" cy="4525959"/>
          </a:xfrm>
        </p:spPr>
        <p:txBody>
          <a:bodyPr/>
          <a:lstStyle/>
          <a:p>
            <a:r>
              <a:rPr lang="is-IS" sz="2400" dirty="0" smtClean="0"/>
              <a:t>Salaries and related cost</a:t>
            </a:r>
          </a:p>
          <a:p>
            <a:r>
              <a:rPr lang="is-IS" sz="2400" dirty="0" err="1" smtClean="0"/>
              <a:t>Operational</a:t>
            </a:r>
            <a:r>
              <a:rPr lang="is-IS" sz="2400" dirty="0" smtClean="0"/>
              <a:t> </a:t>
            </a:r>
            <a:r>
              <a:rPr lang="is-IS" sz="2400" dirty="0" err="1" smtClean="0"/>
              <a:t>expenses</a:t>
            </a:r>
            <a:r>
              <a:rPr lang="is-IS" sz="2400" dirty="0" smtClean="0"/>
              <a:t> </a:t>
            </a:r>
            <a:endParaRPr lang="is-IS" sz="2400" dirty="0" smtClean="0"/>
          </a:p>
          <a:p>
            <a:r>
              <a:rPr lang="is-IS" sz="2400" dirty="0" err="1" smtClean="0"/>
              <a:t>Travel</a:t>
            </a:r>
            <a:r>
              <a:rPr lang="is-IS" sz="2400" dirty="0" smtClean="0"/>
              <a:t> expenses</a:t>
            </a:r>
          </a:p>
          <a:p>
            <a:r>
              <a:rPr lang="is-IS" sz="2400" dirty="0" smtClean="0"/>
              <a:t>Contracted services</a:t>
            </a:r>
          </a:p>
          <a:p>
            <a:r>
              <a:rPr lang="is-IS" sz="2400" dirty="0" err="1" smtClean="0"/>
              <a:t>Dissemination</a:t>
            </a:r>
            <a:r>
              <a:rPr lang="is-IS" sz="2400" dirty="0" smtClean="0"/>
              <a:t> </a:t>
            </a:r>
            <a:r>
              <a:rPr lang="is-IS" sz="2400" dirty="0" err="1" smtClean="0"/>
              <a:t>cost</a:t>
            </a:r>
            <a:endParaRPr lang="is-IS" sz="2400" dirty="0" smtClean="0"/>
          </a:p>
          <a:p>
            <a:pPr lvl="1"/>
            <a:r>
              <a:rPr lang="is-IS" sz="2000" dirty="0" err="1" smtClean="0"/>
              <a:t>max</a:t>
            </a:r>
            <a:r>
              <a:rPr lang="is-IS" sz="2000" dirty="0" smtClean="0"/>
              <a:t> 500 </a:t>
            </a:r>
            <a:r>
              <a:rPr lang="is-IS" sz="2000" dirty="0" err="1" smtClean="0"/>
              <a:t>thousand</a:t>
            </a:r>
            <a:r>
              <a:rPr lang="is-IS" sz="2000" dirty="0" smtClean="0"/>
              <a:t>, </a:t>
            </a:r>
            <a:r>
              <a:rPr lang="is-IS" sz="2000" dirty="0" err="1" smtClean="0"/>
              <a:t>the</a:t>
            </a:r>
            <a:r>
              <a:rPr lang="is-IS" sz="2000" dirty="0" smtClean="0"/>
              <a:t> </a:t>
            </a:r>
            <a:r>
              <a:rPr lang="is-IS" sz="2000" dirty="0" err="1" smtClean="0"/>
              <a:t>final</a:t>
            </a:r>
            <a:r>
              <a:rPr lang="is-IS" sz="2000" dirty="0" smtClean="0"/>
              <a:t> year of </a:t>
            </a:r>
            <a:r>
              <a:rPr lang="is-IS" sz="2000" dirty="0" err="1" smtClean="0"/>
              <a:t>the</a:t>
            </a:r>
            <a:r>
              <a:rPr lang="is-IS" sz="2000" dirty="0" smtClean="0"/>
              <a:t> </a:t>
            </a:r>
            <a:r>
              <a:rPr lang="is-IS" sz="2000" dirty="0" err="1" smtClean="0"/>
              <a:t>project</a:t>
            </a:r>
            <a:endParaRPr lang="is-IS" sz="2000" dirty="0" smtClean="0"/>
          </a:p>
          <a:p>
            <a:r>
              <a:rPr lang="is-IS" sz="2400" dirty="0" smtClean="0"/>
              <a:t>Overhead </a:t>
            </a:r>
            <a:r>
              <a:rPr lang="is-IS" sz="2400" dirty="0" err="1" smtClean="0"/>
              <a:t>and</a:t>
            </a:r>
            <a:r>
              <a:rPr lang="is-IS" sz="2400" dirty="0" smtClean="0"/>
              <a:t> </a:t>
            </a:r>
            <a:r>
              <a:rPr lang="is-IS" sz="2400" dirty="0" err="1" smtClean="0"/>
              <a:t>facilities</a:t>
            </a:r>
            <a:endParaRPr lang="is-IS" sz="2400" dirty="0"/>
          </a:p>
          <a:p>
            <a:pPr lvl="1"/>
            <a:r>
              <a:rPr lang="is-IS" sz="2000" dirty="0" smtClean="0"/>
              <a:t>20% of </a:t>
            </a:r>
            <a:r>
              <a:rPr lang="is-IS" sz="2000" dirty="0" err="1" smtClean="0"/>
              <a:t>all</a:t>
            </a:r>
            <a:r>
              <a:rPr lang="is-IS" sz="2000" dirty="0" smtClean="0"/>
              <a:t> </a:t>
            </a:r>
            <a:r>
              <a:rPr lang="is-IS" sz="2000" dirty="0" err="1" smtClean="0"/>
              <a:t>cost</a:t>
            </a:r>
            <a:r>
              <a:rPr lang="is-IS" sz="2000" dirty="0" smtClean="0"/>
              <a:t> </a:t>
            </a:r>
            <a:r>
              <a:rPr lang="is-IS" sz="2000" dirty="0" err="1" smtClean="0"/>
              <a:t>applied</a:t>
            </a:r>
            <a:r>
              <a:rPr lang="is-IS" sz="2000" dirty="0" smtClean="0"/>
              <a:t> for, </a:t>
            </a:r>
            <a:r>
              <a:rPr lang="is-IS" sz="2000" dirty="0" err="1" smtClean="0"/>
              <a:t>except</a:t>
            </a:r>
            <a:r>
              <a:rPr lang="is-IS" sz="2000" dirty="0" smtClean="0"/>
              <a:t> for </a:t>
            </a:r>
            <a:r>
              <a:rPr lang="is-IS" sz="2000" dirty="0" err="1" smtClean="0"/>
              <a:t>contracted</a:t>
            </a:r>
            <a:r>
              <a:rPr lang="is-IS" sz="2000" dirty="0" smtClean="0"/>
              <a:t> </a:t>
            </a:r>
            <a:r>
              <a:rPr lang="is-IS" sz="2000" dirty="0" err="1" smtClean="0"/>
              <a:t>services</a:t>
            </a:r>
            <a:r>
              <a:rPr lang="is-IS" sz="2000" dirty="0" smtClean="0"/>
              <a:t>. </a:t>
            </a:r>
          </a:p>
          <a:p>
            <a:r>
              <a:rPr lang="is-IS" sz="2400" dirty="0" err="1" smtClean="0"/>
              <a:t>All</a:t>
            </a:r>
            <a:r>
              <a:rPr lang="is-IS" sz="2400" dirty="0" smtClean="0"/>
              <a:t> </a:t>
            </a:r>
            <a:r>
              <a:rPr lang="is-IS" sz="2400" dirty="0" err="1" smtClean="0"/>
              <a:t>cost</a:t>
            </a:r>
            <a:r>
              <a:rPr lang="is-IS" sz="2400" dirty="0" smtClean="0"/>
              <a:t> </a:t>
            </a:r>
            <a:r>
              <a:rPr lang="is-IS" sz="2400" dirty="0" err="1" smtClean="0"/>
              <a:t>must</a:t>
            </a:r>
            <a:r>
              <a:rPr lang="is-IS" sz="2400" dirty="0" smtClean="0"/>
              <a:t> </a:t>
            </a:r>
            <a:r>
              <a:rPr lang="is-IS" sz="2400" dirty="0" err="1" smtClean="0"/>
              <a:t>be</a:t>
            </a:r>
            <a:r>
              <a:rPr lang="is-IS" sz="2400" dirty="0" smtClean="0"/>
              <a:t> </a:t>
            </a:r>
            <a:r>
              <a:rPr lang="is-IS" sz="2400" dirty="0" err="1" smtClean="0"/>
              <a:t>justified</a:t>
            </a:r>
            <a:r>
              <a:rPr lang="is-IS" sz="2400" dirty="0" smtClean="0"/>
              <a:t> </a:t>
            </a:r>
            <a:r>
              <a:rPr lang="is-IS" sz="2400" dirty="0" err="1" smtClean="0"/>
              <a:t>and</a:t>
            </a:r>
            <a:r>
              <a:rPr lang="is-IS" sz="2400" dirty="0" smtClean="0"/>
              <a:t> </a:t>
            </a:r>
            <a:r>
              <a:rPr lang="is-IS" sz="2400" dirty="0" err="1" smtClean="0"/>
              <a:t>explained</a:t>
            </a:r>
            <a:r>
              <a:rPr lang="is-IS" sz="2400" dirty="0" smtClean="0"/>
              <a:t> </a:t>
            </a:r>
            <a:r>
              <a:rPr lang="is-IS" sz="2400" dirty="0" err="1" smtClean="0"/>
              <a:t>in</a:t>
            </a:r>
            <a:r>
              <a:rPr lang="is-IS" sz="2400" dirty="0" smtClean="0"/>
              <a:t> </a:t>
            </a:r>
            <a:r>
              <a:rPr lang="is-IS" sz="2400" dirty="0" err="1" smtClean="0"/>
              <a:t>detail</a:t>
            </a:r>
            <a:endParaRPr lang="is-IS" sz="2400" dirty="0" smtClean="0"/>
          </a:p>
        </p:txBody>
      </p:sp>
    </p:spTree>
    <p:extLst>
      <p:ext uri="{BB962C8B-B14F-4D97-AF65-F5344CB8AC3E}">
        <p14:creationId xmlns:p14="http://schemas.microsoft.com/office/powerpoint/2010/main" val="1610732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2064</TotalTime>
  <Words>1318</Words>
  <Application>Microsoft Office PowerPoint</Application>
  <PresentationFormat>On-screen Show (4:3)</PresentationFormat>
  <Paragraphs>180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Icelandic Research Fund 2015</vt:lpstr>
      <vt:lpstr>The Icelandic Research Fund</vt:lpstr>
      <vt:lpstr>Eligibility</vt:lpstr>
      <vt:lpstr>General requirements for all grant types</vt:lpstr>
      <vt:lpstr>Grants of excellence</vt:lpstr>
      <vt:lpstr>Postdoctoral fellowships</vt:lpstr>
      <vt:lpstr>Doctoral students</vt:lpstr>
      <vt:lpstr>Grant size</vt:lpstr>
      <vt:lpstr>Eligible cost</vt:lpstr>
      <vt:lpstr>Salaries incl. related expenses</vt:lpstr>
      <vt:lpstr>Proposal forms and appendices</vt:lpstr>
      <vt:lpstr>Project description:</vt:lpstr>
      <vt:lpstr>Deliverables The deliverables of the projects would be measurable “units” resulting from the project, including:</vt:lpstr>
      <vt:lpstr>Rejection of proposals</vt:lpstr>
      <vt:lpstr>Evaluation process</vt:lpstr>
      <vt:lpstr>Expert panels</vt:lpstr>
      <vt:lpstr>Expert panels</vt:lpstr>
      <vt:lpstr>Appraisal of proposals</vt:lpstr>
      <vt:lpstr>Ranking of proposals</vt:lpstr>
      <vt:lpstr>The Science Committee emphasizes that in the review of proposals the following points should carry weight: </vt:lpstr>
      <vt:lpstr>Members of the IRF Board 2012 - 2014</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Rannsóknamiðstöð Íslands Rannís</dc:title>
  <dc:creator>alla</dc:creator>
  <cp:lastModifiedBy>Guðlaug Þ. Kristjánsdóttir</cp:lastModifiedBy>
  <cp:revision>91</cp:revision>
  <dcterms:created xsi:type="dcterms:W3CDTF">2013-01-11T15:49:01Z</dcterms:created>
  <dcterms:modified xsi:type="dcterms:W3CDTF">2014-05-05T14:40:32Z</dcterms:modified>
</cp:coreProperties>
</file>