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5" r:id="rId3"/>
    <p:sldId id="288" r:id="rId4"/>
    <p:sldId id="308" r:id="rId5"/>
    <p:sldId id="309" r:id="rId6"/>
    <p:sldId id="300" r:id="rId7"/>
    <p:sldId id="310" r:id="rId8"/>
    <p:sldId id="287" r:id="rId9"/>
    <p:sldId id="297" r:id="rId10"/>
    <p:sldId id="298" r:id="rId11"/>
    <p:sldId id="289" r:id="rId12"/>
    <p:sldId id="306" r:id="rId13"/>
    <p:sldId id="302" r:id="rId14"/>
    <p:sldId id="295" r:id="rId15"/>
    <p:sldId id="281" r:id="rId16"/>
    <p:sldId id="311" r:id="rId17"/>
    <p:sldId id="299" r:id="rId18"/>
    <p:sldId id="301" r:id="rId19"/>
    <p:sldId id="312" r:id="rId20"/>
    <p:sldId id="304" r:id="rId21"/>
    <p:sldId id="262" r:id="rId22"/>
    <p:sldId id="307" r:id="rId23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A747933-5329-47C9-A4A5-39FBB8C31CA7}">
          <p14:sldIdLst>
            <p14:sldId id="256"/>
            <p14:sldId id="285"/>
            <p14:sldId id="288"/>
            <p14:sldId id="308"/>
            <p14:sldId id="309"/>
            <p14:sldId id="300"/>
            <p14:sldId id="310"/>
            <p14:sldId id="287"/>
            <p14:sldId id="297"/>
            <p14:sldId id="298"/>
            <p14:sldId id="289"/>
            <p14:sldId id="306"/>
            <p14:sldId id="302"/>
            <p14:sldId id="295"/>
            <p14:sldId id="281"/>
            <p14:sldId id="311"/>
            <p14:sldId id="299"/>
            <p14:sldId id="301"/>
            <p14:sldId id="312"/>
            <p14:sldId id="304"/>
            <p14:sldId id="262"/>
            <p14:sldId id="307"/>
          </p14:sldIdLst>
        </p14:section>
        <p14:section name="Untitled Section" id="{B2478F41-2A59-4B4B-99B0-9D8E89E169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93" autoAdjust="0"/>
    <p:restoredTop sz="82722" autoAdjust="0"/>
  </p:normalViewPr>
  <p:slideViewPr>
    <p:cSldViewPr>
      <p:cViewPr>
        <p:scale>
          <a:sx n="100" d="100"/>
          <a:sy n="100" d="100"/>
        </p:scale>
        <p:origin x="-84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18725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0F8A8-B594-43D0-9D48-CB90E3784C1D}" type="datetimeFigureOut">
              <a:rPr lang="is-IS" smtClean="0"/>
              <a:t>5.5.2014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04B6-27E4-4F35-8058-D5089F68632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7033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504B6-27E4-4F35-8058-D5089F686325}" type="slidenum">
              <a:rPr lang="is-IS" smtClean="0"/>
              <a:t>7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08525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504B6-27E4-4F35-8058-D5089F686325}" type="slidenum">
              <a:rPr lang="is-IS" smtClean="0"/>
              <a:t>12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38494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504B6-27E4-4F35-8058-D5089F686325}" type="slidenum">
              <a:rPr lang="is-IS" smtClean="0"/>
              <a:t>13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94357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E778C8DE-E590-4421-A487-9A7FB358289B}" type="slidenum">
              <a:rPr lang="en-US" sz="1200" smtClean="0"/>
              <a:pPr>
                <a:defRPr/>
              </a:pPr>
              <a:t>15</a:t>
            </a:fld>
            <a:endParaRPr lang="en-US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s-I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D1B384-8CB8-4EA4-9EFE-39A19F69E305}" type="datetime1">
              <a:rPr lang="is-IS"/>
              <a:pPr lvl="0"/>
              <a:t>5.5.2014</a:t>
            </a:fld>
            <a:endParaRPr lang="is-I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s-IS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F68095-3EF7-419D-866C-BC66EF889AD3}" type="slidenum">
              <a:t>‹#›</a:t>
            </a:fld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05061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3EA63B-2295-4D06-B6FF-9C5C15F3994F}" type="datetime1">
              <a:rPr lang="is-IS"/>
              <a:pPr lvl="0"/>
              <a:t>5.5.2014</a:t>
            </a:fld>
            <a:endParaRPr lang="is-I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s-IS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4CEC33-C328-4298-86AF-21DC2F3E09AA}" type="slidenum">
              <a:t>‹#›</a:t>
            </a:fld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29827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153D62-0B12-4683-BDE5-624853348F68}" type="datetime1">
              <a:rPr lang="is-IS"/>
              <a:pPr lvl="0"/>
              <a:t>5.5.2014</a:t>
            </a:fld>
            <a:endParaRPr lang="is-I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s-IS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AF2493-B929-4DD2-A538-999AB9D8E870}" type="slidenum">
              <a:t>‹#›</a:t>
            </a:fld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28526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5E27E1-8E00-4353-A5B5-2D5ACF894D52}" type="datetime1">
              <a:rPr lang="is-IS"/>
              <a:pPr lvl="0"/>
              <a:t>5.5.2014</a:t>
            </a:fld>
            <a:endParaRPr lang="is-I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s-IS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48365A-735B-4B78-BC38-1F4DB65AC8D1}" type="slidenum">
              <a:t>‹#›</a:t>
            </a:fld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91055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61DD9D-9073-43E1-8313-132402C80FF0}" type="datetime1">
              <a:rPr lang="is-IS"/>
              <a:pPr lvl="0"/>
              <a:t>5.5.2014</a:t>
            </a:fld>
            <a:endParaRPr lang="is-I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s-IS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A7EF79-791C-4F26-8D5D-105CB8BDAFDA}" type="slidenum">
              <a:t>‹#›</a:t>
            </a:fld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0218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417801-5BD2-49C1-B0A6-2C296E3CCB72}" type="datetime1">
              <a:rPr lang="is-IS"/>
              <a:pPr lvl="0"/>
              <a:t>5.5.2014</a:t>
            </a:fld>
            <a:endParaRPr lang="is-IS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s-IS"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33B96B-D92E-4DAB-9BFA-60813D8E813D}" type="slidenum">
              <a:t>‹#›</a:t>
            </a:fld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08809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E4D56E-79AE-4DE5-B175-83A676B828FD}" type="datetime1">
              <a:rPr lang="is-IS"/>
              <a:pPr lvl="0"/>
              <a:t>5.5.2014</a:t>
            </a:fld>
            <a:endParaRPr lang="is-IS" dirty="0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s-IS" dirty="0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595B69-9E82-4509-8365-C89ADD5C8CF9}" type="slidenum">
              <a:t>‹#›</a:t>
            </a:fld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78643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title style</a:t>
            </a:r>
            <a:endParaRPr lang="is-IS"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B21BB4-3979-4520-9266-2063E2B93A41}" type="datetime1">
              <a:rPr lang="is-IS"/>
              <a:pPr lvl="0"/>
              <a:t>5.5.2014</a:t>
            </a:fld>
            <a:endParaRPr lang="is-IS" dirty="0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s-IS" dirty="0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221AE5-F639-4732-8788-350A454A0D3C}" type="slidenum">
              <a:t>‹#›</a:t>
            </a:fld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5044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0D084F-9E35-4992-8C96-EDE7CC7B7410}" type="datetime1">
              <a:rPr lang="is-IS"/>
              <a:pPr lvl="0"/>
              <a:t>5.5.2014</a:t>
            </a:fld>
            <a:endParaRPr lang="is-IS" dirty="0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s-IS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03E1EC-F0CD-42E0-8687-78F8B9DC711F}" type="slidenum">
              <a:t>‹#›</a:t>
            </a:fld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73932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D11F64-E116-410A-8B78-2A780EE5D4D6}" type="datetime1">
              <a:rPr lang="is-IS"/>
              <a:pPr lvl="0"/>
              <a:t>5.5.2014</a:t>
            </a:fld>
            <a:endParaRPr lang="is-IS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s-IS"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24FF65-94DD-432F-9A8D-7D0BC9A08815}" type="slidenum">
              <a:t>‹#›</a:t>
            </a:fld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53452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is-IS"/>
            </a:lvl1pPr>
          </a:lstStyle>
          <a:p>
            <a:pPr lvl="0"/>
            <a:endParaRPr lang="is-IS" dirty="0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25206B-D4AB-4D50-9733-406E456A3697}" type="datetime1">
              <a:rPr lang="is-IS"/>
              <a:pPr lvl="0"/>
              <a:t>5.5.2014</a:t>
            </a:fld>
            <a:endParaRPr lang="is-IS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s-IS"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43F90A-AD22-4C65-B46D-215EFE57E993}" type="slidenum">
              <a:t>‹#›</a:t>
            </a:fld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05282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s-I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D91DCA0-E2F5-469F-8009-E7E04DE783EF}" type="datetime1">
              <a:rPr lang="is-IS"/>
              <a:pPr lvl="0"/>
              <a:t>5.5.2014</a:t>
            </a:fld>
            <a:endParaRPr lang="is-I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s-I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s-IS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s-I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7A9CFEB-F4AA-4BD3-B675-74180591CD59}" type="slidenum">
              <a:t>‹#›</a:t>
            </a:fld>
            <a:endParaRPr lang="is-I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478532" cy="6885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956377" y="5733260"/>
            <a:ext cx="1089672" cy="100212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3568" y="2060848"/>
            <a:ext cx="7772400" cy="1470026"/>
          </a:xfrm>
        </p:spPr>
        <p:txBody>
          <a:bodyPr/>
          <a:lstStyle/>
          <a:p>
            <a:pPr lvl="0"/>
            <a:r>
              <a:rPr lang="is-IS" dirty="0" smtClean="0"/>
              <a:t>Rannsóknasjóður</a:t>
            </a:r>
            <a:br>
              <a:rPr lang="is-IS" dirty="0" smtClean="0"/>
            </a:br>
            <a:r>
              <a:rPr lang="is-IS" dirty="0" smtClean="0"/>
              <a:t>2015</a:t>
            </a:r>
            <a:endParaRPr lang="is-I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z="3600" dirty="0" smtClean="0"/>
              <a:t>Laun og </a:t>
            </a:r>
            <a:r>
              <a:rPr lang="is-IS" sz="3600" dirty="0" err="1" smtClean="0"/>
              <a:t>launatengdgjöld</a:t>
            </a:r>
            <a:endParaRPr lang="is-I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1247623"/>
              </p:ext>
            </p:extLst>
          </p:nvPr>
        </p:nvGraphicFramePr>
        <p:xfrm>
          <a:off x="1691680" y="1628801"/>
          <a:ext cx="6480720" cy="380716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577966"/>
                <a:gridCol w="1843961"/>
                <a:gridCol w="2058793"/>
              </a:tblGrid>
              <a:tr h="714066">
                <a:tc>
                  <a:txBody>
                    <a:bodyPr/>
                    <a:lstStyle/>
                    <a:p>
                      <a:pPr algn="l" fontAlgn="b"/>
                      <a:r>
                        <a:rPr lang="is-IS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Staða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u="none" strike="noStrike" dirty="0" err="1" smtClean="0">
                          <a:effectLst/>
                        </a:rPr>
                        <a:t>kr</a:t>
                      </a:r>
                      <a:r>
                        <a:rPr lang="is-IS" sz="1800" u="none" strike="noStrike" dirty="0" smtClean="0">
                          <a:effectLst/>
                        </a:rPr>
                        <a:t>/</a:t>
                      </a:r>
                      <a:r>
                        <a:rPr lang="is-IS" sz="1800" u="none" strike="noStrike" dirty="0" err="1" smtClean="0">
                          <a:effectLst/>
                        </a:rPr>
                        <a:t>mán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Fjöldi</a:t>
                      </a:r>
                      <a:r>
                        <a:rPr lang="is-IS" sz="18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s-IS" sz="1800" b="1" i="0" u="none" strike="noStrike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mán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/>
                </a:tc>
              </a:tr>
              <a:tr h="618857">
                <a:tc>
                  <a:txBody>
                    <a:bodyPr/>
                    <a:lstStyle/>
                    <a:p>
                      <a:pPr algn="l" fontAlgn="b"/>
                      <a:r>
                        <a:rPr lang="is-IS" sz="1800" u="none" strike="noStrike" dirty="0" smtClean="0">
                          <a:effectLst/>
                        </a:rPr>
                        <a:t>Sérfræðingur 1</a:t>
                      </a:r>
                    </a:p>
                    <a:p>
                      <a:pPr algn="l" fontAlgn="b"/>
                      <a:r>
                        <a:rPr lang="is-IS" sz="1800" u="none" strike="noStrike" dirty="0" smtClean="0">
                          <a:effectLst/>
                        </a:rPr>
                        <a:t>(t.a.m.</a:t>
                      </a:r>
                      <a:r>
                        <a:rPr lang="is-IS" sz="1800" u="none" strike="noStrike" baseline="0" dirty="0" smtClean="0">
                          <a:effectLst/>
                        </a:rPr>
                        <a:t> prófessor</a:t>
                      </a:r>
                      <a:r>
                        <a:rPr lang="is-IS" sz="1800" u="none" strike="noStrike" dirty="0" smtClean="0">
                          <a:effectLst/>
                        </a:rPr>
                        <a:t>)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u="none" strike="noStrike">
                          <a:effectLst/>
                        </a:rPr>
                        <a:t>670.000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u="none" strike="noStrike" dirty="0" smtClean="0">
                          <a:effectLst/>
                        </a:rPr>
                        <a:t>36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/>
                </a:tc>
              </a:tr>
              <a:tr h="963989">
                <a:tc>
                  <a:txBody>
                    <a:bodyPr/>
                    <a:lstStyle/>
                    <a:p>
                      <a:pPr algn="l" fontAlgn="b"/>
                      <a:r>
                        <a:rPr lang="is-IS" sz="1800" u="none" strike="noStrike" dirty="0" smtClean="0">
                          <a:effectLst/>
                        </a:rPr>
                        <a:t>Sérfræðingur</a:t>
                      </a:r>
                      <a:r>
                        <a:rPr lang="is-I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is-IS" sz="1800" u="none" strike="noStrike" dirty="0" smtClean="0">
                          <a:effectLst/>
                        </a:rPr>
                        <a:t>2 </a:t>
                      </a:r>
                    </a:p>
                    <a:p>
                      <a:pPr algn="l" fontAlgn="b"/>
                      <a:r>
                        <a:rPr lang="is-IS" sz="1800" u="none" strike="noStrike" dirty="0" smtClean="0">
                          <a:effectLst/>
                        </a:rPr>
                        <a:t>(t.a.m.</a:t>
                      </a:r>
                      <a:r>
                        <a:rPr lang="is-IS" sz="1800" u="none" strike="noStrike" baseline="0" dirty="0" smtClean="0">
                          <a:effectLst/>
                        </a:rPr>
                        <a:t> lektor eða dósent</a:t>
                      </a:r>
                      <a:r>
                        <a:rPr lang="is-IS" sz="1800" u="none" strike="noStrike" dirty="0" smtClean="0">
                          <a:effectLst/>
                        </a:rPr>
                        <a:t>)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u="none" strike="noStrike">
                          <a:effectLst/>
                        </a:rPr>
                        <a:t>550.000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u="none" strike="noStrike" dirty="0" smtClean="0">
                          <a:effectLst/>
                        </a:rPr>
                        <a:t>36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/>
                </a:tc>
              </a:tr>
              <a:tr h="476044">
                <a:tc>
                  <a:txBody>
                    <a:bodyPr/>
                    <a:lstStyle/>
                    <a:p>
                      <a:pPr algn="l" fontAlgn="b"/>
                      <a:r>
                        <a:rPr lang="is-IS" sz="1800" u="none" strike="noStrike" dirty="0" smtClean="0">
                          <a:effectLst/>
                        </a:rPr>
                        <a:t>Nýdoktor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u="none" strike="noStrike">
                          <a:effectLst/>
                        </a:rPr>
                        <a:t>480.000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u="none" strike="noStrike" dirty="0" smtClean="0">
                          <a:effectLst/>
                        </a:rPr>
                        <a:t>36 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/>
                </a:tc>
              </a:tr>
              <a:tr h="476044">
                <a:tc>
                  <a:txBody>
                    <a:bodyPr/>
                    <a:lstStyle/>
                    <a:p>
                      <a:pPr algn="l" fontAlgn="b"/>
                      <a:r>
                        <a:rPr lang="is-IS" sz="1800" u="none" strike="noStrike" dirty="0" smtClean="0">
                          <a:effectLst/>
                        </a:rPr>
                        <a:t>Doktorsnemi</a:t>
                      </a:r>
                    </a:p>
                    <a:p>
                      <a:pPr algn="l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Rannsóknarmaður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u="none" strike="noStrike">
                          <a:effectLst/>
                        </a:rPr>
                        <a:t>350.000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u="none" strike="noStrike" dirty="0" smtClean="0">
                          <a:effectLst/>
                        </a:rPr>
                        <a:t>36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/>
                </a:tc>
              </a:tr>
              <a:tr h="476044">
                <a:tc>
                  <a:txBody>
                    <a:bodyPr/>
                    <a:lstStyle/>
                    <a:p>
                      <a:pPr algn="l" fontAlgn="b"/>
                      <a:r>
                        <a:rPr lang="is-IS" sz="1800" u="none" strike="noStrike" dirty="0" smtClean="0">
                          <a:effectLst/>
                        </a:rPr>
                        <a:t>Meistaranemi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u="none" strike="noStrike" dirty="0">
                          <a:effectLst/>
                        </a:rPr>
                        <a:t>300.000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u="none" strike="noStrike" dirty="0" smtClean="0">
                          <a:effectLst/>
                        </a:rPr>
                        <a:t>12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22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z="3600" dirty="0" smtClean="0"/>
              <a:t>Umsóknargögn</a:t>
            </a:r>
            <a:endParaRPr lang="is-I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2200" dirty="0" smtClean="0"/>
              <a:t>Öll umsóknargögn skulu vera á ensku</a:t>
            </a:r>
          </a:p>
          <a:p>
            <a:r>
              <a:rPr lang="is-IS" sz="2200" dirty="0" smtClean="0"/>
              <a:t>Aðgangur að umsóknargátt</a:t>
            </a:r>
            <a:endParaRPr lang="is-IS" sz="2000" dirty="0">
              <a:solidFill>
                <a:schemeClr val="tx1"/>
              </a:solidFill>
            </a:endParaRPr>
          </a:p>
          <a:p>
            <a:r>
              <a:rPr lang="is-IS" sz="2200" dirty="0" smtClean="0"/>
              <a:t>Viðaukar -Sniðmát</a:t>
            </a:r>
          </a:p>
          <a:p>
            <a:pPr lvl="1"/>
            <a:r>
              <a:rPr lang="is-IS" sz="1800" dirty="0" smtClean="0"/>
              <a:t>Verkefnislýsing</a:t>
            </a:r>
          </a:p>
          <a:p>
            <a:pPr lvl="1"/>
            <a:r>
              <a:rPr lang="is-IS" sz="1800" dirty="0" smtClean="0"/>
              <a:t>Ferilskrá</a:t>
            </a:r>
          </a:p>
          <a:p>
            <a:r>
              <a:rPr lang="is-IS" sz="2200" dirty="0" smtClean="0"/>
              <a:t>Viðaukar -Ekki sniðmát</a:t>
            </a:r>
          </a:p>
          <a:p>
            <a:pPr lvl="1"/>
            <a:r>
              <a:rPr lang="is-IS" sz="1800" dirty="0" smtClean="0"/>
              <a:t>Staðfesting  á þátttöku </a:t>
            </a:r>
            <a:r>
              <a:rPr lang="is-IS" sz="1800" dirty="0"/>
              <a:t> </a:t>
            </a:r>
            <a:r>
              <a:rPr lang="is-IS" sz="1800" dirty="0" smtClean="0"/>
              <a:t>í verkefninu frá  „</a:t>
            </a:r>
            <a:r>
              <a:rPr lang="is-IS" sz="1800" dirty="0" err="1" smtClean="0"/>
              <a:t>other</a:t>
            </a:r>
            <a:r>
              <a:rPr lang="is-IS" sz="1800" dirty="0" smtClean="0"/>
              <a:t> participants“ (ÖS og VS)</a:t>
            </a:r>
          </a:p>
          <a:p>
            <a:pPr lvl="1"/>
            <a:r>
              <a:rPr lang="is-IS" sz="1800" dirty="0"/>
              <a:t>S</a:t>
            </a:r>
            <a:r>
              <a:rPr lang="is-IS" sz="1800" dirty="0" smtClean="0"/>
              <a:t>taðfesting frá </a:t>
            </a:r>
            <a:r>
              <a:rPr lang="is-IS" sz="1800" dirty="0" smtClean="0"/>
              <a:t>gestgjafastofnun  </a:t>
            </a:r>
            <a:r>
              <a:rPr lang="is-IS" sz="1800" dirty="0" smtClean="0"/>
              <a:t>(RS) </a:t>
            </a:r>
          </a:p>
          <a:p>
            <a:pPr lvl="1"/>
            <a:r>
              <a:rPr lang="is-IS" sz="1800" dirty="0" smtClean="0"/>
              <a:t>Greinargerð doktorsnema </a:t>
            </a:r>
          </a:p>
          <a:p>
            <a:pPr lvl="1"/>
            <a:r>
              <a:rPr lang="is-IS" sz="1800" dirty="0" smtClean="0"/>
              <a:t>Verðtilboð vegna kaupa á tækjum og búnaði</a:t>
            </a:r>
            <a:endParaRPr lang="is-IS" sz="1800" dirty="0"/>
          </a:p>
        </p:txBody>
      </p:sp>
    </p:spTree>
    <p:extLst>
      <p:ext uri="{BB962C8B-B14F-4D97-AF65-F5344CB8AC3E}">
        <p14:creationId xmlns:p14="http://schemas.microsoft.com/office/powerpoint/2010/main" val="215878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pPr algn="l"/>
            <a:r>
              <a:rPr lang="en-US" sz="2800" dirty="0" err="1"/>
              <a:t>Sniðmát</a:t>
            </a:r>
            <a:r>
              <a:rPr lang="en-US" sz="2800" dirty="0"/>
              <a:t> </a:t>
            </a:r>
            <a:r>
              <a:rPr lang="en-US" sz="2800" dirty="0" err="1" smtClean="0"/>
              <a:t>fyrir</a:t>
            </a:r>
            <a:r>
              <a:rPr lang="en-US" sz="2800" dirty="0" smtClean="0"/>
              <a:t> </a:t>
            </a:r>
            <a:r>
              <a:rPr lang="en-US" sz="2800" dirty="0" err="1" smtClean="0"/>
              <a:t>verkefnislýsingu</a:t>
            </a:r>
            <a:endParaRPr lang="is-I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sz="2000" dirty="0" err="1" smtClean="0"/>
              <a:t>Markmið</a:t>
            </a:r>
            <a:r>
              <a:rPr lang="en-US" sz="2000" dirty="0" smtClean="0"/>
              <a:t> </a:t>
            </a:r>
            <a:r>
              <a:rPr lang="en-US" sz="2000" dirty="0" err="1"/>
              <a:t>verkefnis</a:t>
            </a:r>
            <a:r>
              <a:rPr lang="en-US" sz="2000" dirty="0"/>
              <a:t> </a:t>
            </a:r>
            <a:r>
              <a:rPr lang="en-US" sz="2000" dirty="0" err="1"/>
              <a:t>og</a:t>
            </a:r>
            <a:r>
              <a:rPr lang="en-US" sz="2000" dirty="0"/>
              <a:t> </a:t>
            </a:r>
            <a:r>
              <a:rPr lang="en-US" sz="2000" dirty="0" err="1"/>
              <a:t>nýnæmi</a:t>
            </a:r>
            <a:r>
              <a:rPr lang="en-US" sz="2000" dirty="0"/>
              <a:t> </a:t>
            </a:r>
            <a:r>
              <a:rPr lang="en-US" sz="2000" dirty="0" err="1"/>
              <a:t>þess</a:t>
            </a:r>
            <a:r>
              <a:rPr lang="en-US" sz="2000" dirty="0"/>
              <a:t> </a:t>
            </a:r>
          </a:p>
          <a:p>
            <a:pPr marL="457200" indent="-457200">
              <a:buFont typeface="+mj-lt"/>
              <a:buAutoNum type="alphaLcPeriod"/>
            </a:pPr>
            <a:r>
              <a:rPr lang="nn-NO" sz="2000" dirty="0" smtClean="0"/>
              <a:t>Staða </a:t>
            </a:r>
            <a:r>
              <a:rPr lang="nn-NO" sz="2000" dirty="0"/>
              <a:t>þekkingar og færni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err="1" smtClean="0"/>
              <a:t>Rannsóknaraðferðir</a:t>
            </a:r>
            <a:r>
              <a:rPr lang="en-US" sz="2000" dirty="0"/>
              <a:t>, </a:t>
            </a:r>
            <a:r>
              <a:rPr lang="en-US" sz="2000" dirty="0" err="1"/>
              <a:t>verk</a:t>
            </a:r>
            <a:r>
              <a:rPr lang="en-US" sz="2000" dirty="0"/>
              <a:t>- </a:t>
            </a:r>
            <a:r>
              <a:rPr lang="en-US" sz="2000" dirty="0" err="1"/>
              <a:t>og</a:t>
            </a:r>
            <a:r>
              <a:rPr lang="en-US" sz="2000" dirty="0"/>
              <a:t> </a:t>
            </a:r>
            <a:r>
              <a:rPr lang="en-US" sz="2000" dirty="0" err="1"/>
              <a:t>tímaáætlun</a:t>
            </a:r>
            <a:r>
              <a:rPr lang="en-US" sz="2000" dirty="0"/>
              <a:t>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err="1" smtClean="0"/>
              <a:t>Vörður</a:t>
            </a:r>
            <a:r>
              <a:rPr lang="en-US" sz="2000" dirty="0" smtClean="0"/>
              <a:t> </a:t>
            </a:r>
            <a:r>
              <a:rPr lang="en-US" sz="2000" dirty="0" err="1"/>
              <a:t>og</a:t>
            </a:r>
            <a:r>
              <a:rPr lang="en-US" sz="2000" dirty="0"/>
              <a:t> </a:t>
            </a:r>
            <a:r>
              <a:rPr lang="en-US" sz="2000" dirty="0" err="1"/>
              <a:t>afurðir</a:t>
            </a:r>
            <a:r>
              <a:rPr lang="en-US" sz="2000" dirty="0"/>
              <a:t>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err="1" smtClean="0"/>
              <a:t>Samstarf</a:t>
            </a:r>
            <a:r>
              <a:rPr lang="en-US" sz="2000" dirty="0" smtClean="0"/>
              <a:t> </a:t>
            </a:r>
            <a:r>
              <a:rPr lang="en-US" sz="2000" dirty="0"/>
              <a:t>í </a:t>
            </a:r>
            <a:r>
              <a:rPr lang="en-US" sz="2000" dirty="0" err="1"/>
              <a:t>verkefninu</a:t>
            </a:r>
            <a:r>
              <a:rPr lang="en-US" sz="2000" dirty="0"/>
              <a:t> (</a:t>
            </a:r>
            <a:r>
              <a:rPr lang="en-US" sz="2000" dirty="0" err="1"/>
              <a:t>innlent</a:t>
            </a:r>
            <a:r>
              <a:rPr lang="en-US" sz="2000" dirty="0"/>
              <a:t>/</a:t>
            </a:r>
            <a:r>
              <a:rPr lang="en-US" sz="2000" dirty="0" err="1"/>
              <a:t>erlent</a:t>
            </a:r>
            <a:r>
              <a:rPr lang="en-US" sz="2000" dirty="0"/>
              <a:t>) </a:t>
            </a:r>
          </a:p>
          <a:p>
            <a:pPr marL="457200" indent="-457200">
              <a:buFont typeface="+mj-lt"/>
              <a:buAutoNum type="alphaLcPeriod"/>
            </a:pPr>
            <a:r>
              <a:rPr lang="nn-NO" sz="2000" dirty="0" smtClean="0"/>
              <a:t>Framlag </a:t>
            </a:r>
            <a:r>
              <a:rPr lang="nn-NO" sz="2000" dirty="0"/>
              <a:t>doktors- og meistaranema í verkefninu (ef við á)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err="1" smtClean="0"/>
              <a:t>Ávinningur</a:t>
            </a:r>
            <a:r>
              <a:rPr lang="en-US" sz="2000" dirty="0" smtClean="0"/>
              <a:t>/</a:t>
            </a:r>
            <a:r>
              <a:rPr lang="en-US" sz="2000" dirty="0" err="1"/>
              <a:t>á</a:t>
            </a:r>
            <a:r>
              <a:rPr lang="en-US" sz="2000" dirty="0" err="1" smtClean="0"/>
              <a:t>hrif</a:t>
            </a:r>
            <a:r>
              <a:rPr lang="en-US" sz="2000" dirty="0" smtClean="0"/>
              <a:t> </a:t>
            </a:r>
            <a:r>
              <a:rPr lang="en-US" sz="2000" dirty="0"/>
              <a:t>(impact)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err="1" smtClean="0"/>
              <a:t>Áætluð</a:t>
            </a:r>
            <a:r>
              <a:rPr lang="en-US" sz="2000" dirty="0" smtClean="0"/>
              <a:t> </a:t>
            </a:r>
            <a:r>
              <a:rPr lang="en-US" sz="2000" dirty="0" err="1"/>
              <a:t>birting</a:t>
            </a:r>
            <a:r>
              <a:rPr lang="en-US" sz="2000" dirty="0"/>
              <a:t> </a:t>
            </a:r>
            <a:r>
              <a:rPr lang="en-US" sz="2000" dirty="0" err="1"/>
              <a:t>niðurstaðna</a:t>
            </a:r>
            <a:r>
              <a:rPr lang="en-US" sz="2000" dirty="0"/>
              <a:t>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err="1"/>
              <a:t>F</a:t>
            </a:r>
            <a:r>
              <a:rPr lang="en-US" sz="2000" dirty="0" err="1" smtClean="0"/>
              <a:t>ramtíðaráform</a:t>
            </a:r>
            <a:r>
              <a:rPr lang="en-US" sz="2000" dirty="0" smtClean="0"/>
              <a:t> </a:t>
            </a:r>
            <a:r>
              <a:rPr lang="en-US" sz="2000" dirty="0"/>
              <a:t>(á </a:t>
            </a:r>
            <a:r>
              <a:rPr lang="en-US" sz="2000" dirty="0" err="1"/>
              <a:t>við</a:t>
            </a:r>
            <a:r>
              <a:rPr lang="en-US" sz="2000" dirty="0"/>
              <a:t> um </a:t>
            </a:r>
            <a:r>
              <a:rPr lang="en-US" sz="2000" dirty="0" err="1"/>
              <a:t>umsóknir</a:t>
            </a:r>
            <a:r>
              <a:rPr lang="en-US" sz="2000" dirty="0"/>
              <a:t> um </a:t>
            </a:r>
            <a:r>
              <a:rPr lang="en-US" sz="2000" dirty="0" err="1"/>
              <a:t>rannsóknastöðustyrki</a:t>
            </a:r>
            <a:r>
              <a:rPr lang="en-US" sz="2000" dirty="0"/>
              <a:t>) </a:t>
            </a:r>
          </a:p>
          <a:p>
            <a:pPr marL="457200" indent="-457200">
              <a:buFont typeface="+mj-lt"/>
              <a:buAutoNum type="alphaLcPeriod"/>
            </a:pPr>
            <a:endParaRPr lang="en-US" sz="2200" dirty="0" smtClean="0"/>
          </a:p>
          <a:p>
            <a:pPr marL="0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90612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786208"/>
          </a:xfrm>
        </p:spPr>
        <p:txBody>
          <a:bodyPr/>
          <a:lstStyle/>
          <a:p>
            <a:r>
              <a:rPr lang="is-IS" sz="3600" dirty="0" smtClean="0">
                <a:cs typeface="Calibri" pitchFamily="34" charset="0"/>
              </a:rPr>
              <a:t>Afurðir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Afurðir</a:t>
            </a:r>
            <a:r>
              <a:rPr lang="en-US" sz="2000" dirty="0" smtClean="0"/>
              <a:t> </a:t>
            </a:r>
            <a:r>
              <a:rPr lang="en-US" sz="2000" dirty="0" err="1"/>
              <a:t>verkefna</a:t>
            </a:r>
            <a:r>
              <a:rPr lang="en-US" sz="2000" dirty="0"/>
              <a:t> </a:t>
            </a:r>
            <a:r>
              <a:rPr lang="en-US" sz="2000" dirty="0" err="1"/>
              <a:t>eru</a:t>
            </a:r>
            <a:r>
              <a:rPr lang="en-US" sz="2000" dirty="0"/>
              <a:t> </a:t>
            </a:r>
            <a:r>
              <a:rPr lang="en-US" sz="2000" dirty="0" err="1"/>
              <a:t>mælanlegar</a:t>
            </a:r>
            <a:r>
              <a:rPr lang="en-US" sz="2000" dirty="0"/>
              <a:t> „</a:t>
            </a:r>
            <a:r>
              <a:rPr lang="en-US" sz="2000" dirty="0" err="1"/>
              <a:t>einingar</a:t>
            </a:r>
            <a:r>
              <a:rPr lang="en-US" sz="2000" dirty="0"/>
              <a:t>“ </a:t>
            </a:r>
            <a:r>
              <a:rPr lang="en-US" sz="2000" dirty="0" err="1"/>
              <a:t>sem</a:t>
            </a:r>
            <a:r>
              <a:rPr lang="en-US" sz="2000" dirty="0"/>
              <a:t> </a:t>
            </a:r>
            <a:r>
              <a:rPr lang="en-US" sz="2000" dirty="0" err="1"/>
              <a:t>út</a:t>
            </a:r>
            <a:r>
              <a:rPr lang="en-US" sz="2000" dirty="0"/>
              <a:t> </a:t>
            </a:r>
            <a:r>
              <a:rPr lang="en-US" sz="2000" dirty="0" err="1"/>
              <a:t>úr</a:t>
            </a:r>
            <a:r>
              <a:rPr lang="en-US" sz="2000" dirty="0"/>
              <a:t> </a:t>
            </a:r>
            <a:r>
              <a:rPr lang="en-US" sz="2000" dirty="0" err="1"/>
              <a:t>verkefninu</a:t>
            </a:r>
            <a:r>
              <a:rPr lang="en-US" sz="2000" dirty="0"/>
              <a:t> </a:t>
            </a:r>
            <a:r>
              <a:rPr lang="en-US" sz="2000" dirty="0" err="1" smtClean="0"/>
              <a:t>koma</a:t>
            </a:r>
            <a:r>
              <a:rPr lang="en-US" sz="2000" dirty="0" smtClean="0"/>
              <a:t> </a:t>
            </a:r>
            <a:r>
              <a:rPr lang="en-US" sz="2000" dirty="0"/>
              <a:t/>
            </a:r>
            <a:br>
              <a:rPr lang="en-US" sz="2000" dirty="0"/>
            </a:br>
            <a:endParaRPr lang="is-I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4038603" cy="3777279"/>
          </a:xfrm>
        </p:spPr>
        <p:txBody>
          <a:bodyPr/>
          <a:lstStyle/>
          <a:p>
            <a:pPr eaLnBrk="0" hangingPunct="0">
              <a:buFont typeface="Arial" panose="020B0604020202020204" pitchFamily="34" charset="0"/>
              <a:buChar char="•"/>
              <a:defRPr/>
            </a:pPr>
            <a:r>
              <a:rPr lang="is-IS" sz="2600" dirty="0" smtClean="0">
                <a:cs typeface="Calibri" pitchFamily="34" charset="0"/>
              </a:rPr>
              <a:t>Birtar vísindagreinar</a:t>
            </a:r>
          </a:p>
          <a:p>
            <a:pPr eaLnBrk="0" hangingPunct="0">
              <a:buFont typeface="Arial" panose="020B0604020202020204" pitchFamily="34" charset="0"/>
              <a:buChar char="•"/>
              <a:defRPr/>
            </a:pPr>
            <a:r>
              <a:rPr lang="is-IS" sz="2600" dirty="0" smtClean="0">
                <a:cs typeface="Calibri" pitchFamily="34" charset="0"/>
              </a:rPr>
              <a:t>Ritverk</a:t>
            </a:r>
          </a:p>
          <a:p>
            <a:pPr eaLnBrk="0" hangingPunct="0">
              <a:buFont typeface="Arial" panose="020B0604020202020204" pitchFamily="34" charset="0"/>
              <a:buChar char="•"/>
              <a:defRPr/>
            </a:pPr>
            <a:r>
              <a:rPr lang="is-IS" sz="2600" dirty="0" smtClean="0">
                <a:cs typeface="Calibri" pitchFamily="34" charset="0"/>
              </a:rPr>
              <a:t>Háskólagráður</a:t>
            </a:r>
          </a:p>
          <a:p>
            <a:pPr eaLnBrk="0" hangingPunct="0">
              <a:buFont typeface="Arial" panose="020B0604020202020204" pitchFamily="34" charset="0"/>
              <a:buChar char="•"/>
              <a:defRPr/>
            </a:pPr>
            <a:r>
              <a:rPr lang="is-IS" sz="2600" dirty="0" smtClean="0">
                <a:cs typeface="Calibri" pitchFamily="34" charset="0"/>
              </a:rPr>
              <a:t>Hugbúnaður </a:t>
            </a:r>
          </a:p>
          <a:p>
            <a:pPr eaLnBrk="0" hangingPunct="0">
              <a:buFont typeface="Arial" panose="020B0604020202020204" pitchFamily="34" charset="0"/>
              <a:buChar char="•"/>
              <a:defRPr/>
            </a:pPr>
            <a:r>
              <a:rPr lang="is-IS" sz="2600" dirty="0" smtClean="0">
                <a:cs typeface="Calibri" pitchFamily="34" charset="0"/>
              </a:rPr>
              <a:t>Gagnagrunnar </a:t>
            </a:r>
          </a:p>
          <a:p>
            <a:pPr eaLnBrk="0" hangingPunct="0">
              <a:buFont typeface="Arial" panose="020B0604020202020204" pitchFamily="34" charset="0"/>
              <a:buChar char="•"/>
              <a:defRPr/>
            </a:pPr>
            <a:r>
              <a:rPr lang="is-IS" sz="2600" dirty="0" smtClean="0">
                <a:cs typeface="Calibri" pitchFamily="34" charset="0"/>
              </a:rPr>
              <a:t>Frumgerðir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/>
          </p:nvPr>
        </p:nvSpPr>
        <p:spPr>
          <a:xfrm>
            <a:off x="4648196" y="2348880"/>
            <a:ext cx="4038603" cy="3777279"/>
          </a:xfrm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is-IS" sz="2600" dirty="0" smtClean="0">
                <a:cs typeface="Calibri" pitchFamily="34" charset="0"/>
              </a:rPr>
              <a:t>Framleiðsluaðferðir</a:t>
            </a:r>
            <a:endParaRPr lang="is-IS" sz="2600" dirty="0">
              <a:cs typeface="Calibri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is-IS" sz="2600" dirty="0">
                <a:cs typeface="Calibri" pitchFamily="34" charset="0"/>
              </a:rPr>
              <a:t> </a:t>
            </a:r>
            <a:r>
              <a:rPr lang="is-IS" sz="2600" dirty="0" smtClean="0">
                <a:cs typeface="Calibri" pitchFamily="34" charset="0"/>
              </a:rPr>
              <a:t>Ný </a:t>
            </a:r>
            <a:r>
              <a:rPr lang="is-IS" sz="2600" dirty="0">
                <a:cs typeface="Calibri" pitchFamily="34" charset="0"/>
              </a:rPr>
              <a:t>framleiðsluefni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is-IS" sz="2600" dirty="0">
                <a:cs typeface="Calibri" pitchFamily="34" charset="0"/>
              </a:rPr>
              <a:t> </a:t>
            </a:r>
            <a:r>
              <a:rPr lang="is-IS" sz="2600" dirty="0" smtClean="0">
                <a:cs typeface="Calibri" pitchFamily="34" charset="0"/>
              </a:rPr>
              <a:t>Einkaleyfi</a:t>
            </a:r>
            <a:endParaRPr lang="is-IS" sz="2600" dirty="0">
              <a:cs typeface="Calibri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is-IS" sz="2600" dirty="0">
                <a:cs typeface="Calibri" pitchFamily="34" charset="0"/>
              </a:rPr>
              <a:t> </a:t>
            </a:r>
            <a:r>
              <a:rPr lang="is-IS" sz="2600" dirty="0" smtClean="0">
                <a:cs typeface="Calibri" pitchFamily="34" charset="0"/>
              </a:rPr>
              <a:t>Líkön</a:t>
            </a:r>
            <a:endParaRPr lang="is-IS" sz="2600" dirty="0">
              <a:cs typeface="Calibri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is-IS" sz="2600" dirty="0">
                <a:cs typeface="Calibri" pitchFamily="34" charset="0"/>
              </a:rPr>
              <a:t> </a:t>
            </a:r>
            <a:r>
              <a:rPr lang="is-IS" sz="2600" dirty="0" smtClean="0">
                <a:cs typeface="Calibri" pitchFamily="34" charset="0"/>
              </a:rPr>
              <a:t>Rannsóknaaðferðir</a:t>
            </a:r>
            <a:endParaRPr lang="is-IS" sz="2600" dirty="0">
              <a:cs typeface="Calibri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is-IS" sz="2600" dirty="0">
                <a:cs typeface="Calibri" pitchFamily="34" charset="0"/>
              </a:rPr>
              <a:t> </a:t>
            </a:r>
            <a:r>
              <a:rPr lang="is-IS" sz="2600" dirty="0" smtClean="0">
                <a:cs typeface="Calibri" pitchFamily="34" charset="0"/>
              </a:rPr>
              <a:t>Staðfestar</a:t>
            </a:r>
          </a:p>
          <a:p>
            <a:pPr marL="0" indent="0" eaLnBrk="0" hangingPunct="0">
              <a:lnSpc>
                <a:spcPct val="90000"/>
              </a:lnSpc>
              <a:spcBef>
                <a:spcPct val="20000"/>
              </a:spcBef>
              <a:buNone/>
              <a:defRPr/>
            </a:pPr>
            <a:r>
              <a:rPr lang="is-IS" sz="2600" dirty="0" smtClean="0">
                <a:cs typeface="Calibri" pitchFamily="34" charset="0"/>
              </a:rPr>
              <a:t>      vísindakenningar</a:t>
            </a:r>
            <a:endParaRPr lang="is-IS" sz="2600" dirty="0">
              <a:cs typeface="Calibri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is-IS" sz="2600" dirty="0">
                <a:cs typeface="Calibri" pitchFamily="34" charset="0"/>
              </a:rPr>
              <a:t> </a:t>
            </a:r>
            <a:r>
              <a:rPr lang="is-IS" sz="2600" dirty="0" smtClean="0">
                <a:cs typeface="Calibri" pitchFamily="34" charset="0"/>
              </a:rPr>
              <a:t>o.fl</a:t>
            </a:r>
            <a:r>
              <a:rPr lang="is-IS" sz="2600" dirty="0">
                <a:cs typeface="Calibri" pitchFamily="34" charset="0"/>
              </a:rPr>
              <a:t>. 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is-IS" sz="2600" dirty="0">
              <a:cs typeface="Calibri" pitchFamily="34" charset="0"/>
            </a:endParaRPr>
          </a:p>
          <a:p>
            <a:pPr marL="0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66984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z="4000" dirty="0" smtClean="0"/>
              <a:t>Frávísun umsókna</a:t>
            </a:r>
            <a:endParaRPr lang="is-I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2400" dirty="0"/>
              <a:t>Ófullgerðum umsóknum verður vísað </a:t>
            </a:r>
            <a:r>
              <a:rPr lang="is-IS" sz="2400" dirty="0" smtClean="0"/>
              <a:t>frá.</a:t>
            </a:r>
            <a:endParaRPr lang="is-IS" sz="2400" dirty="0"/>
          </a:p>
          <a:p>
            <a:r>
              <a:rPr lang="is-IS" sz="2400" dirty="0"/>
              <a:t>Ef verkefnislýsing </a:t>
            </a:r>
            <a:r>
              <a:rPr lang="is-IS" sz="2400" dirty="0" smtClean="0"/>
              <a:t>er </a:t>
            </a:r>
            <a:r>
              <a:rPr lang="is-IS" sz="2400" dirty="0"/>
              <a:t>lengri en útgefin viðmið verður umsókn vísað </a:t>
            </a:r>
            <a:r>
              <a:rPr lang="is-IS" sz="2400" dirty="0" smtClean="0"/>
              <a:t>frá.</a:t>
            </a:r>
          </a:p>
          <a:p>
            <a:r>
              <a:rPr lang="is-IS" sz="2400" dirty="0" smtClean="0"/>
              <a:t>Umsækjendur </a:t>
            </a:r>
            <a:r>
              <a:rPr lang="is-IS" sz="2400" dirty="0"/>
              <a:t>eiga ekki undir nokkrum kringumstæðum að hafa samband við stjórnarmenn eða fagráðsmenn meðan mat umsókna </a:t>
            </a:r>
            <a:r>
              <a:rPr lang="is-IS" sz="2400" dirty="0" smtClean="0"/>
              <a:t>fer fram</a:t>
            </a:r>
            <a:r>
              <a:rPr lang="is-IS" sz="2400" dirty="0"/>
              <a:t>. Öllum fyrirspurnum og ábendingum skal beina til RANNÍS. Brot á þessu ákvæði getur leitt til þess að umsókn verði vísað frá</a:t>
            </a:r>
            <a:r>
              <a:rPr lang="is-IS" sz="2400" dirty="0" smtClean="0"/>
              <a:t>.</a:t>
            </a:r>
          </a:p>
          <a:p>
            <a:r>
              <a:rPr lang="is-IS" sz="2400" dirty="0"/>
              <a:t>R</a:t>
            </a:r>
            <a:r>
              <a:rPr lang="is-IS" sz="2400" dirty="0" smtClean="0"/>
              <a:t>itstuldur</a:t>
            </a:r>
            <a:r>
              <a:rPr lang="is-IS" sz="2400" dirty="0"/>
              <a:t>, tilbúningur, fölsun </a:t>
            </a:r>
            <a:r>
              <a:rPr lang="is-IS" sz="2400" dirty="0" smtClean="0"/>
              <a:t>o.fl. </a:t>
            </a:r>
            <a:r>
              <a:rPr lang="is-IS" sz="2400" dirty="0"/>
              <a:t>getur leitt til frávísunar</a:t>
            </a:r>
            <a:r>
              <a:rPr lang="is-IS" sz="2400" dirty="0" smtClean="0"/>
              <a:t>.</a:t>
            </a:r>
          </a:p>
          <a:p>
            <a:r>
              <a:rPr lang="is-IS" altLang="en-US" sz="2400" dirty="0">
                <a:latin typeface="Calibri" pitchFamily="34" charset="0"/>
              </a:rPr>
              <a:t>Ekki er tekið við leiðréttingum eða breytingum á umsóknum eftir að umsóknarfrestur er </a:t>
            </a:r>
            <a:r>
              <a:rPr lang="is-IS" altLang="en-US" sz="2400" dirty="0" smtClean="0">
                <a:latin typeface="Calibri" pitchFamily="34" charset="0"/>
              </a:rPr>
              <a:t>liðinn.</a:t>
            </a:r>
            <a:endParaRPr lang="is-IS" altLang="en-US" sz="2400" dirty="0">
              <a:latin typeface="Calibri" pitchFamily="34" charset="0"/>
            </a:endParaRPr>
          </a:p>
          <a:p>
            <a:endParaRPr lang="is-IS" sz="2400" dirty="0"/>
          </a:p>
        </p:txBody>
      </p:sp>
    </p:spTree>
    <p:extLst>
      <p:ext uri="{BB962C8B-B14F-4D97-AF65-F5344CB8AC3E}">
        <p14:creationId xmlns:p14="http://schemas.microsoft.com/office/powerpoint/2010/main" val="94551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144000" cy="1143000"/>
          </a:xfrm>
        </p:spPr>
        <p:txBody>
          <a:bodyPr/>
          <a:lstStyle/>
          <a:p>
            <a:pPr eaLnBrk="1" hangingPunct="1"/>
            <a:r>
              <a:rPr lang="is-IS" dirty="0" smtClean="0">
                <a:latin typeface="Calibri" pitchFamily="34" charset="0"/>
                <a:cs typeface="Calibri" pitchFamily="34" charset="0"/>
              </a:rPr>
              <a:t>Matsferlið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295400"/>
            <a:ext cx="4464050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927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Fagráðin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Verkfræði</a:t>
            </a:r>
            <a:r>
              <a:rPr lang="en-US" dirty="0"/>
              <a:t>, </a:t>
            </a:r>
            <a:r>
              <a:rPr lang="en-US" dirty="0" err="1"/>
              <a:t>tæknivísindi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raunvísindi</a:t>
            </a:r>
            <a:endParaRPr lang="en-US" dirty="0"/>
          </a:p>
          <a:p>
            <a:r>
              <a:rPr lang="en-US" dirty="0" err="1" smtClean="0"/>
              <a:t>Náttúruvísindi</a:t>
            </a:r>
            <a:r>
              <a:rPr lang="en-US" dirty="0" smtClean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umhverfisvísindi</a:t>
            </a:r>
            <a:endParaRPr lang="en-US" dirty="0"/>
          </a:p>
          <a:p>
            <a:r>
              <a:rPr lang="en-US" dirty="0" err="1" smtClean="0"/>
              <a:t>Heilbrigðis</a:t>
            </a:r>
            <a:r>
              <a:rPr lang="en-US" dirty="0" smtClean="0"/>
              <a:t>-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lífvísindi</a:t>
            </a:r>
            <a:endParaRPr lang="en-US" dirty="0"/>
          </a:p>
          <a:p>
            <a:r>
              <a:rPr lang="en-US" dirty="0" err="1" smtClean="0"/>
              <a:t>Félagsvísindi</a:t>
            </a:r>
            <a:r>
              <a:rPr lang="en-US" dirty="0" smtClean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lýðheilsa</a:t>
            </a:r>
            <a:endParaRPr lang="en-US" dirty="0"/>
          </a:p>
          <a:p>
            <a:r>
              <a:rPr lang="en-US" dirty="0" err="1" smtClean="0"/>
              <a:t>Hugvísindi</a:t>
            </a:r>
            <a:endParaRPr lang="en-US" dirty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86770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Fagráð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59"/>
          </a:xfrm>
        </p:spPr>
        <p:txBody>
          <a:bodyPr/>
          <a:lstStyle/>
          <a:p>
            <a:r>
              <a:rPr lang="is-IS" sz="2400" dirty="0"/>
              <a:t>Vísindanefnd Vísinda- og tækniráðs skipar </a:t>
            </a:r>
            <a:r>
              <a:rPr lang="is-IS" sz="2400" dirty="0" smtClean="0"/>
              <a:t>fagráð.</a:t>
            </a:r>
          </a:p>
          <a:p>
            <a:r>
              <a:rPr lang="is-IS" sz="2400" dirty="0" smtClean="0"/>
              <a:t>Hver fagráðsmaður er skipaður til tveggja ára.</a:t>
            </a:r>
          </a:p>
          <a:p>
            <a:r>
              <a:rPr lang="is-IS" sz="2400" dirty="0" smtClean="0"/>
              <a:t>Fagráð </a:t>
            </a:r>
            <a:r>
              <a:rPr lang="is-IS" sz="2400" dirty="0"/>
              <a:t>skulu vera skipuð allt að sjö einstaklingum </a:t>
            </a:r>
            <a:r>
              <a:rPr lang="is-IS" sz="2400" dirty="0" err="1" smtClean="0"/>
              <a:t>amk</a:t>
            </a:r>
            <a:r>
              <a:rPr lang="is-IS" sz="2400" dirty="0" smtClean="0"/>
              <a:t> tveimur utan íslands. </a:t>
            </a:r>
          </a:p>
          <a:p>
            <a:r>
              <a:rPr lang="is-IS" sz="2400" dirty="0"/>
              <a:t>Leitað er eftir umsögn </a:t>
            </a:r>
            <a:r>
              <a:rPr lang="is-IS" sz="2400" dirty="0" smtClean="0"/>
              <a:t>tveggja </a:t>
            </a:r>
            <a:r>
              <a:rPr lang="is-IS" sz="2400" dirty="0"/>
              <a:t>sérfræðinga áður en fagráð taka umsóknir til umfjöllunar. Allt ytra mat fer fram </a:t>
            </a:r>
            <a:r>
              <a:rPr lang="is-IS" sz="2400" dirty="0" smtClean="0"/>
              <a:t>erlendis.</a:t>
            </a:r>
          </a:p>
          <a:p>
            <a:r>
              <a:rPr lang="is-IS" sz="2400" dirty="0"/>
              <a:t>Fagráð </a:t>
            </a:r>
            <a:r>
              <a:rPr lang="is-IS" sz="2400" dirty="0" smtClean="0"/>
              <a:t>afgreiða </a:t>
            </a:r>
            <a:r>
              <a:rPr lang="is-IS" sz="2400" dirty="0"/>
              <a:t>hverja umsókn með rökstuddri, skriflegri greinargerð </a:t>
            </a:r>
            <a:r>
              <a:rPr lang="is-IS" sz="2400" dirty="0" smtClean="0"/>
              <a:t>og </a:t>
            </a:r>
            <a:r>
              <a:rPr lang="is-IS" sz="2400" dirty="0"/>
              <a:t>forgangsraða umsóknum á grunni hins faglega mats</a:t>
            </a:r>
            <a:r>
              <a:rPr lang="is-IS" sz="2400" dirty="0" smtClean="0"/>
              <a:t>. </a:t>
            </a:r>
          </a:p>
          <a:p>
            <a:r>
              <a:rPr lang="is-IS" sz="2400" dirty="0" smtClean="0"/>
              <a:t>Fagráðið er ábyrgt fyrir mati umsókna.</a:t>
            </a:r>
            <a:endParaRPr lang="is-IS" sz="3600" dirty="0"/>
          </a:p>
        </p:txBody>
      </p:sp>
    </p:spTree>
    <p:extLst>
      <p:ext uri="{BB962C8B-B14F-4D97-AF65-F5344CB8AC3E}">
        <p14:creationId xmlns:p14="http://schemas.microsoft.com/office/powerpoint/2010/main" val="169438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Mat umsókna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2600" dirty="0" smtClean="0"/>
              <a:t>Fagráð byggja mat á umsóknum á:</a:t>
            </a:r>
          </a:p>
          <a:p>
            <a:pPr lvl="1"/>
            <a:r>
              <a:rPr lang="is-IS" sz="2600" dirty="0" smtClean="0"/>
              <a:t>Gæði verkefnisins </a:t>
            </a:r>
          </a:p>
          <a:p>
            <a:pPr lvl="1"/>
            <a:r>
              <a:rPr lang="is-IS" sz="2600" dirty="0" smtClean="0"/>
              <a:t>Hæfni verkefnisstjóra til að framkvæma verkefnið</a:t>
            </a:r>
          </a:p>
          <a:p>
            <a:pPr lvl="1"/>
            <a:r>
              <a:rPr lang="is-IS" sz="2600" dirty="0" smtClean="0"/>
              <a:t>Aðstöðu til að framkvæma rannsóknina</a:t>
            </a:r>
          </a:p>
          <a:p>
            <a:pPr lvl="1"/>
            <a:r>
              <a:rPr lang="is-IS" sz="2600" dirty="0" smtClean="0"/>
              <a:t>Líkum á að verkefnið leiði til birtinga greina eða annarra afurða 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72800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Röðun umsókna</a:t>
            </a:r>
            <a:endParaRPr lang="is-I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396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s-IS" sz="1800" i="1" dirty="0"/>
              <a:t>A. </a:t>
            </a:r>
            <a:r>
              <a:rPr lang="is-IS" sz="1800" i="1" dirty="0" err="1"/>
              <a:t>High</a:t>
            </a:r>
            <a:r>
              <a:rPr lang="is-IS" sz="1800" i="1" dirty="0"/>
              <a:t> </a:t>
            </a:r>
            <a:r>
              <a:rPr lang="is-IS" sz="1800" i="1" dirty="0" err="1"/>
              <a:t>Impact</a:t>
            </a:r>
            <a:r>
              <a:rPr lang="is-IS" sz="1800" i="1" dirty="0"/>
              <a:t> – </a:t>
            </a:r>
            <a:r>
              <a:rPr lang="is-IS" sz="1800" i="1" dirty="0" err="1"/>
              <a:t>Recommended</a:t>
            </a:r>
            <a:r>
              <a:rPr lang="is-IS" sz="1800" i="1" dirty="0"/>
              <a:t> for </a:t>
            </a:r>
            <a:r>
              <a:rPr lang="is-IS" sz="1800" i="1" dirty="0" err="1"/>
              <a:t>funding</a:t>
            </a:r>
            <a:r>
              <a:rPr lang="is-IS" sz="1800" i="1" dirty="0"/>
              <a:t> </a:t>
            </a:r>
            <a:endParaRPr lang="is-IS" sz="1800" dirty="0"/>
          </a:p>
          <a:p>
            <a:r>
              <a:rPr lang="is-IS" sz="1800" dirty="0"/>
              <a:t>A.1) </a:t>
            </a:r>
            <a:r>
              <a:rPr lang="is-IS" sz="1800" dirty="0" err="1"/>
              <a:t>Exceptionally</a:t>
            </a:r>
            <a:r>
              <a:rPr lang="is-IS" sz="1800" dirty="0"/>
              <a:t> </a:t>
            </a:r>
            <a:r>
              <a:rPr lang="is-IS" sz="1800" dirty="0" err="1"/>
              <a:t>strong</a:t>
            </a:r>
            <a:r>
              <a:rPr lang="is-IS" sz="1800" dirty="0"/>
              <a:t> </a:t>
            </a:r>
            <a:r>
              <a:rPr lang="is-IS" sz="1800" dirty="0" err="1"/>
              <a:t>with</a:t>
            </a:r>
            <a:r>
              <a:rPr lang="is-IS" sz="1800" dirty="0"/>
              <a:t> </a:t>
            </a:r>
            <a:r>
              <a:rPr lang="is-IS" sz="1800" dirty="0" err="1"/>
              <a:t>essentially</a:t>
            </a:r>
            <a:r>
              <a:rPr lang="is-IS" sz="1800" dirty="0"/>
              <a:t> </a:t>
            </a:r>
            <a:r>
              <a:rPr lang="is-IS" sz="1800" dirty="0" err="1"/>
              <a:t>no</a:t>
            </a:r>
            <a:r>
              <a:rPr lang="is-IS" sz="1800" dirty="0"/>
              <a:t> </a:t>
            </a:r>
            <a:r>
              <a:rPr lang="is-IS" sz="1800" dirty="0" err="1"/>
              <a:t>weaknesses</a:t>
            </a:r>
            <a:r>
              <a:rPr lang="is-IS" sz="1800" dirty="0"/>
              <a:t> </a:t>
            </a:r>
            <a:r>
              <a:rPr lang="is-IS" sz="1800" dirty="0" smtClean="0"/>
              <a:t>(5%)</a:t>
            </a:r>
            <a:endParaRPr lang="is-IS" sz="1800" dirty="0"/>
          </a:p>
          <a:p>
            <a:r>
              <a:rPr lang="is-IS" sz="1800" dirty="0"/>
              <a:t>A.2) </a:t>
            </a:r>
            <a:r>
              <a:rPr lang="is-IS" sz="1800" dirty="0" err="1"/>
              <a:t>Extremely</a:t>
            </a:r>
            <a:r>
              <a:rPr lang="is-IS" sz="1800" dirty="0"/>
              <a:t> </a:t>
            </a:r>
            <a:r>
              <a:rPr lang="is-IS" sz="1800" dirty="0" err="1"/>
              <a:t>strong</a:t>
            </a:r>
            <a:r>
              <a:rPr lang="is-IS" sz="1800" dirty="0"/>
              <a:t> </a:t>
            </a:r>
            <a:r>
              <a:rPr lang="is-IS" sz="1800" dirty="0" err="1"/>
              <a:t>with</a:t>
            </a:r>
            <a:r>
              <a:rPr lang="is-IS" sz="1800" dirty="0"/>
              <a:t> </a:t>
            </a:r>
            <a:r>
              <a:rPr lang="is-IS" sz="1800" dirty="0" err="1"/>
              <a:t>negligible</a:t>
            </a:r>
            <a:r>
              <a:rPr lang="is-IS" sz="1800" dirty="0"/>
              <a:t> </a:t>
            </a:r>
            <a:r>
              <a:rPr lang="is-IS" sz="1800" dirty="0" err="1"/>
              <a:t>weaknesses</a:t>
            </a:r>
            <a:r>
              <a:rPr lang="is-IS" sz="1800" dirty="0"/>
              <a:t> </a:t>
            </a:r>
            <a:r>
              <a:rPr lang="is-IS" sz="1800" dirty="0" smtClean="0"/>
              <a:t>(10%)</a:t>
            </a:r>
            <a:endParaRPr lang="is-IS" sz="1800" dirty="0"/>
          </a:p>
          <a:p>
            <a:r>
              <a:rPr lang="is-IS" sz="1800" dirty="0"/>
              <a:t>A.3) </a:t>
            </a:r>
            <a:r>
              <a:rPr lang="is-IS" sz="1800" dirty="0" err="1"/>
              <a:t>Very</a:t>
            </a:r>
            <a:r>
              <a:rPr lang="is-IS" sz="1800" dirty="0"/>
              <a:t> </a:t>
            </a:r>
            <a:r>
              <a:rPr lang="is-IS" sz="1800" dirty="0" err="1"/>
              <a:t>strong</a:t>
            </a:r>
            <a:r>
              <a:rPr lang="is-IS" sz="1800" dirty="0"/>
              <a:t> </a:t>
            </a:r>
            <a:r>
              <a:rPr lang="is-IS" sz="1800" dirty="0" err="1"/>
              <a:t>with</a:t>
            </a:r>
            <a:r>
              <a:rPr lang="is-IS" sz="1800" dirty="0"/>
              <a:t> </a:t>
            </a:r>
            <a:r>
              <a:rPr lang="is-IS" sz="1800" dirty="0" err="1"/>
              <a:t>only</a:t>
            </a:r>
            <a:r>
              <a:rPr lang="is-IS" sz="1800" dirty="0"/>
              <a:t> </a:t>
            </a:r>
            <a:r>
              <a:rPr lang="is-IS" sz="1800" dirty="0" err="1"/>
              <a:t>some</a:t>
            </a:r>
            <a:r>
              <a:rPr lang="is-IS" sz="1800" dirty="0"/>
              <a:t> </a:t>
            </a:r>
            <a:r>
              <a:rPr lang="is-IS" sz="1800" dirty="0" err="1"/>
              <a:t>minor</a:t>
            </a:r>
            <a:r>
              <a:rPr lang="is-IS" sz="1800" dirty="0"/>
              <a:t> </a:t>
            </a:r>
            <a:r>
              <a:rPr lang="is-IS" sz="1800" dirty="0" err="1"/>
              <a:t>weaknesses</a:t>
            </a:r>
            <a:r>
              <a:rPr lang="is-IS" sz="1800" dirty="0"/>
              <a:t> </a:t>
            </a:r>
          </a:p>
          <a:p>
            <a:r>
              <a:rPr lang="is-IS" sz="1800" dirty="0"/>
              <a:t>A.4) </a:t>
            </a:r>
            <a:r>
              <a:rPr lang="is-IS" sz="1800" dirty="0" err="1"/>
              <a:t>Strong</a:t>
            </a:r>
            <a:r>
              <a:rPr lang="is-IS" sz="1800" dirty="0"/>
              <a:t> </a:t>
            </a:r>
            <a:r>
              <a:rPr lang="is-IS" sz="1800" dirty="0" err="1"/>
              <a:t>but</a:t>
            </a:r>
            <a:r>
              <a:rPr lang="is-IS" sz="1800" dirty="0"/>
              <a:t> </a:t>
            </a:r>
            <a:r>
              <a:rPr lang="is-IS" sz="1800" dirty="0" err="1"/>
              <a:t>with</a:t>
            </a:r>
            <a:r>
              <a:rPr lang="is-IS" sz="1800" dirty="0"/>
              <a:t> </a:t>
            </a:r>
            <a:r>
              <a:rPr lang="is-IS" sz="1800" dirty="0" err="1"/>
              <a:t>numerous</a:t>
            </a:r>
            <a:r>
              <a:rPr lang="is-IS" sz="1800" dirty="0"/>
              <a:t> </a:t>
            </a:r>
            <a:r>
              <a:rPr lang="is-IS" sz="1800" dirty="0" err="1"/>
              <a:t>minor</a:t>
            </a:r>
            <a:r>
              <a:rPr lang="is-IS" sz="1800" dirty="0"/>
              <a:t> </a:t>
            </a:r>
            <a:r>
              <a:rPr lang="is-IS" sz="1800" dirty="0" err="1"/>
              <a:t>weaknesses</a:t>
            </a:r>
            <a:r>
              <a:rPr lang="is-IS" sz="1800" dirty="0"/>
              <a:t> </a:t>
            </a:r>
          </a:p>
          <a:p>
            <a:pPr marL="0" indent="0">
              <a:buNone/>
            </a:pPr>
            <a:r>
              <a:rPr lang="is-IS" sz="1800" dirty="0"/>
              <a:t> </a:t>
            </a:r>
          </a:p>
          <a:p>
            <a:r>
              <a:rPr lang="is-IS" sz="1800" i="1" dirty="0"/>
              <a:t>B. </a:t>
            </a:r>
            <a:r>
              <a:rPr lang="is-IS" sz="1800" i="1" dirty="0" err="1"/>
              <a:t>Moderate</a:t>
            </a:r>
            <a:r>
              <a:rPr lang="is-IS" sz="1800" i="1" dirty="0"/>
              <a:t> </a:t>
            </a:r>
            <a:r>
              <a:rPr lang="is-IS" sz="1800" i="1" dirty="0" err="1"/>
              <a:t>Impact</a:t>
            </a:r>
            <a:r>
              <a:rPr lang="is-IS" sz="1800" i="1" dirty="0"/>
              <a:t> – </a:t>
            </a:r>
            <a:r>
              <a:rPr lang="is-IS" sz="1800" i="1" dirty="0" err="1"/>
              <a:t>Only</a:t>
            </a:r>
            <a:r>
              <a:rPr lang="is-IS" sz="1800" i="1" dirty="0"/>
              <a:t> for </a:t>
            </a:r>
            <a:r>
              <a:rPr lang="is-IS" sz="1800" i="1" dirty="0" err="1"/>
              <a:t>further</a:t>
            </a:r>
            <a:r>
              <a:rPr lang="is-IS" sz="1800" i="1" dirty="0"/>
              <a:t> </a:t>
            </a:r>
            <a:r>
              <a:rPr lang="is-IS" sz="1800" i="1" dirty="0" err="1"/>
              <a:t>consideration</a:t>
            </a:r>
            <a:r>
              <a:rPr lang="is-IS" sz="1800" i="1" dirty="0"/>
              <a:t> </a:t>
            </a:r>
            <a:r>
              <a:rPr lang="is-IS" sz="1800" i="1" dirty="0" err="1"/>
              <a:t>if</a:t>
            </a:r>
            <a:r>
              <a:rPr lang="is-IS" sz="1800" i="1" dirty="0"/>
              <a:t> </a:t>
            </a:r>
            <a:r>
              <a:rPr lang="is-IS" sz="1800" i="1" dirty="0" err="1"/>
              <a:t>funds</a:t>
            </a:r>
            <a:r>
              <a:rPr lang="is-IS" sz="1800" i="1" dirty="0"/>
              <a:t> </a:t>
            </a:r>
            <a:r>
              <a:rPr lang="is-IS" sz="1800" i="1" dirty="0" err="1"/>
              <a:t>are</a:t>
            </a:r>
            <a:r>
              <a:rPr lang="is-IS" sz="1800" i="1" dirty="0"/>
              <a:t> </a:t>
            </a:r>
            <a:r>
              <a:rPr lang="is-IS" sz="1800" i="1" dirty="0" err="1"/>
              <a:t>available</a:t>
            </a:r>
            <a:r>
              <a:rPr lang="is-IS" sz="1800" dirty="0"/>
              <a:t>. </a:t>
            </a:r>
            <a:r>
              <a:rPr lang="is-IS" sz="1800" dirty="0" err="1"/>
              <a:t>Some</a:t>
            </a:r>
            <a:r>
              <a:rPr lang="is-IS" sz="1800" dirty="0"/>
              <a:t> </a:t>
            </a:r>
            <a:r>
              <a:rPr lang="is-IS" sz="1800" dirty="0" err="1"/>
              <a:t>strengths</a:t>
            </a:r>
            <a:r>
              <a:rPr lang="is-IS" sz="1800" dirty="0"/>
              <a:t> </a:t>
            </a:r>
            <a:r>
              <a:rPr lang="is-IS" sz="1800" dirty="0" err="1"/>
              <a:t>but</a:t>
            </a:r>
            <a:r>
              <a:rPr lang="is-IS" sz="1800" dirty="0"/>
              <a:t> </a:t>
            </a:r>
            <a:r>
              <a:rPr lang="is-IS" sz="1800" dirty="0" err="1"/>
              <a:t>with</a:t>
            </a:r>
            <a:r>
              <a:rPr lang="is-IS" sz="1800" dirty="0"/>
              <a:t> at </a:t>
            </a:r>
            <a:r>
              <a:rPr lang="is-IS" sz="1800" dirty="0" err="1"/>
              <a:t>least</a:t>
            </a:r>
            <a:r>
              <a:rPr lang="is-IS" sz="1800" dirty="0"/>
              <a:t> </a:t>
            </a:r>
            <a:r>
              <a:rPr lang="is-IS" sz="1800" dirty="0" err="1"/>
              <a:t>one</a:t>
            </a:r>
            <a:r>
              <a:rPr lang="is-IS" sz="1800" dirty="0"/>
              <a:t> </a:t>
            </a:r>
            <a:r>
              <a:rPr lang="is-IS" sz="1800" dirty="0" err="1"/>
              <a:t>moderate</a:t>
            </a:r>
            <a:r>
              <a:rPr lang="is-IS" sz="1800" dirty="0"/>
              <a:t> </a:t>
            </a:r>
            <a:r>
              <a:rPr lang="is-IS" sz="1800" dirty="0" err="1"/>
              <a:t>weakness</a:t>
            </a:r>
            <a:r>
              <a:rPr lang="is-IS" sz="1800" dirty="0"/>
              <a:t> </a:t>
            </a:r>
          </a:p>
          <a:p>
            <a:pPr marL="0" indent="0">
              <a:buNone/>
            </a:pPr>
            <a:r>
              <a:rPr lang="is-IS" sz="1800" dirty="0"/>
              <a:t> </a:t>
            </a:r>
          </a:p>
          <a:p>
            <a:r>
              <a:rPr lang="is-IS" sz="1800" i="1" dirty="0"/>
              <a:t>C. </a:t>
            </a:r>
            <a:r>
              <a:rPr lang="is-IS" sz="1800" i="1" dirty="0" err="1"/>
              <a:t>Low</a:t>
            </a:r>
            <a:r>
              <a:rPr lang="is-IS" sz="1800" i="1" dirty="0"/>
              <a:t> </a:t>
            </a:r>
            <a:r>
              <a:rPr lang="is-IS" sz="1800" i="1" dirty="0" err="1"/>
              <a:t>Impact</a:t>
            </a:r>
            <a:r>
              <a:rPr lang="is-IS" sz="1800" i="1" dirty="0"/>
              <a:t> – Not </a:t>
            </a:r>
            <a:r>
              <a:rPr lang="is-IS" sz="1800" i="1" dirty="0" err="1"/>
              <a:t>recommended</a:t>
            </a:r>
            <a:r>
              <a:rPr lang="is-IS" sz="1800" i="1" dirty="0"/>
              <a:t> for </a:t>
            </a:r>
            <a:r>
              <a:rPr lang="is-IS" sz="1800" i="1" dirty="0" err="1"/>
              <a:t>further</a:t>
            </a:r>
            <a:r>
              <a:rPr lang="is-IS" sz="1800" i="1" dirty="0"/>
              <a:t> </a:t>
            </a:r>
            <a:r>
              <a:rPr lang="is-IS" sz="1800" i="1" dirty="0" err="1"/>
              <a:t>consideration</a:t>
            </a:r>
            <a:r>
              <a:rPr lang="is-IS" sz="1800" dirty="0"/>
              <a:t>. A </a:t>
            </a:r>
            <a:r>
              <a:rPr lang="is-IS" sz="1800" dirty="0" err="1"/>
              <a:t>few</a:t>
            </a:r>
            <a:r>
              <a:rPr lang="is-IS" sz="1800" dirty="0"/>
              <a:t> </a:t>
            </a:r>
            <a:r>
              <a:rPr lang="is-IS" sz="1800" dirty="0" err="1"/>
              <a:t>strengths</a:t>
            </a:r>
            <a:r>
              <a:rPr lang="is-IS" sz="1800" dirty="0"/>
              <a:t> </a:t>
            </a:r>
            <a:r>
              <a:rPr lang="is-IS" sz="1800" dirty="0" err="1"/>
              <a:t>and</a:t>
            </a:r>
            <a:r>
              <a:rPr lang="is-IS" sz="1800" dirty="0"/>
              <a:t> at </a:t>
            </a:r>
            <a:r>
              <a:rPr lang="is-IS" sz="1800" dirty="0" err="1"/>
              <a:t>least</a:t>
            </a:r>
            <a:r>
              <a:rPr lang="is-IS" sz="1800" dirty="0"/>
              <a:t> </a:t>
            </a:r>
            <a:r>
              <a:rPr lang="is-IS" sz="1800" dirty="0" err="1"/>
              <a:t>one</a:t>
            </a:r>
            <a:r>
              <a:rPr lang="is-IS" sz="1800" dirty="0"/>
              <a:t> </a:t>
            </a:r>
            <a:r>
              <a:rPr lang="is-IS" sz="1800" dirty="0" err="1"/>
              <a:t>major</a:t>
            </a:r>
            <a:r>
              <a:rPr lang="is-IS" sz="1800" dirty="0"/>
              <a:t> </a:t>
            </a:r>
            <a:r>
              <a:rPr lang="is-IS" sz="1800" dirty="0" err="1"/>
              <a:t>weakness</a:t>
            </a:r>
            <a:r>
              <a:rPr lang="is-I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014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Rannsóknasjóður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52595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/>
              <a:t>Hlutverk</a:t>
            </a:r>
            <a:r>
              <a:rPr lang="en-US" sz="2800" dirty="0"/>
              <a:t> </a:t>
            </a:r>
            <a:r>
              <a:rPr lang="en-US" sz="2800" dirty="0" err="1"/>
              <a:t>Rannsóknasjóðs</a:t>
            </a:r>
            <a:r>
              <a:rPr lang="en-US" sz="2800" dirty="0"/>
              <a:t> </a:t>
            </a:r>
            <a:r>
              <a:rPr lang="en-US" sz="2800" dirty="0" err="1"/>
              <a:t>er</a:t>
            </a:r>
            <a:r>
              <a:rPr lang="en-US" sz="2800" dirty="0"/>
              <a:t> </a:t>
            </a:r>
            <a:r>
              <a:rPr lang="en-US" sz="2800" dirty="0" err="1"/>
              <a:t>að</a:t>
            </a:r>
            <a:r>
              <a:rPr lang="en-US" sz="2800" dirty="0"/>
              <a:t> </a:t>
            </a:r>
            <a:r>
              <a:rPr lang="en-US" sz="2800" dirty="0" err="1"/>
              <a:t>styrkja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 err="1"/>
              <a:t>vísindarannsóknir</a:t>
            </a:r>
            <a:r>
              <a:rPr lang="en-US" sz="2800" dirty="0"/>
              <a:t> </a:t>
            </a:r>
            <a:r>
              <a:rPr lang="en-US" sz="2800" dirty="0" err="1"/>
              <a:t>og</a:t>
            </a:r>
            <a:r>
              <a:rPr lang="en-US" sz="2800" dirty="0"/>
              <a:t> </a:t>
            </a:r>
            <a:r>
              <a:rPr lang="en-US" sz="2800" dirty="0" err="1"/>
              <a:t>rannsóknartengt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 err="1"/>
              <a:t>framhaldsnám</a:t>
            </a:r>
            <a:r>
              <a:rPr lang="en-US" sz="2800" dirty="0"/>
              <a:t> á </a:t>
            </a:r>
            <a:r>
              <a:rPr lang="en-US" sz="2800" dirty="0" err="1"/>
              <a:t>Íslandi</a:t>
            </a:r>
            <a:r>
              <a:rPr lang="en-US" sz="2800" dirty="0"/>
              <a:t>. Í </a:t>
            </a:r>
            <a:r>
              <a:rPr lang="en-US" sz="2800" dirty="0" err="1"/>
              <a:t>þeim</a:t>
            </a:r>
            <a:r>
              <a:rPr lang="en-US" sz="2800" dirty="0"/>
              <a:t> </a:t>
            </a:r>
            <a:r>
              <a:rPr lang="en-US" sz="2800" dirty="0" err="1"/>
              <a:t>tilgangi</a:t>
            </a:r>
            <a:r>
              <a:rPr lang="en-US" sz="2800" dirty="0"/>
              <a:t> </a:t>
            </a:r>
            <a:r>
              <a:rPr lang="en-US" sz="2800" dirty="0" err="1"/>
              <a:t>styrkir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 err="1"/>
              <a:t>sjóðurinn</a:t>
            </a:r>
            <a:r>
              <a:rPr lang="en-US" sz="2800" dirty="0"/>
              <a:t> </a:t>
            </a:r>
            <a:r>
              <a:rPr lang="en-US" sz="2800" dirty="0" err="1"/>
              <a:t>nemendur</a:t>
            </a:r>
            <a:r>
              <a:rPr lang="en-US" sz="2800" dirty="0"/>
              <a:t> í </a:t>
            </a:r>
            <a:r>
              <a:rPr lang="en-US" sz="2800" dirty="0" err="1"/>
              <a:t>rannsóknartengdu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 err="1"/>
              <a:t>framhaldsnámi</a:t>
            </a:r>
            <a:r>
              <a:rPr lang="en-US" sz="2800" dirty="0"/>
              <a:t> </a:t>
            </a:r>
            <a:r>
              <a:rPr lang="en-US" sz="2800" dirty="0" err="1"/>
              <a:t>og</a:t>
            </a:r>
            <a:r>
              <a:rPr lang="en-US" sz="2800" dirty="0"/>
              <a:t> </a:t>
            </a:r>
            <a:r>
              <a:rPr lang="en-US" sz="2800" dirty="0" err="1"/>
              <a:t>skilgreind</a:t>
            </a:r>
            <a:r>
              <a:rPr lang="en-US" sz="2800" dirty="0"/>
              <a:t> </a:t>
            </a:r>
            <a:r>
              <a:rPr lang="en-US" sz="2800" dirty="0" err="1"/>
              <a:t>rannsóknarverkefni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 err="1"/>
              <a:t>einstaklinga</a:t>
            </a:r>
            <a:r>
              <a:rPr lang="en-US" sz="2800" dirty="0"/>
              <a:t>, </a:t>
            </a:r>
            <a:r>
              <a:rPr lang="en-US" sz="2800" dirty="0" err="1"/>
              <a:t>rannsóknarhópa</a:t>
            </a:r>
            <a:r>
              <a:rPr lang="en-US" sz="2800" dirty="0"/>
              <a:t>, </a:t>
            </a:r>
            <a:r>
              <a:rPr lang="en-US" sz="2800" dirty="0" err="1"/>
              <a:t>háskóla</a:t>
            </a:r>
            <a:r>
              <a:rPr lang="en-US" sz="2800" dirty="0"/>
              <a:t>, </a:t>
            </a:r>
          </a:p>
          <a:p>
            <a:pPr marL="0" indent="0">
              <a:buNone/>
            </a:pPr>
            <a:r>
              <a:rPr lang="en-US" sz="2800" dirty="0" err="1"/>
              <a:t>rannsóknastofnana</a:t>
            </a:r>
            <a:r>
              <a:rPr lang="en-US" sz="2800" dirty="0"/>
              <a:t> </a:t>
            </a:r>
            <a:r>
              <a:rPr lang="en-US" sz="2800" dirty="0" err="1"/>
              <a:t>og</a:t>
            </a:r>
            <a:r>
              <a:rPr lang="en-US" sz="2800" dirty="0"/>
              <a:t> </a:t>
            </a:r>
            <a:r>
              <a:rPr lang="en-US" sz="2800" dirty="0" err="1"/>
              <a:t>fyrirtækja</a:t>
            </a:r>
            <a:r>
              <a:rPr lang="en-US" sz="2800" dirty="0"/>
              <a:t> (</a:t>
            </a:r>
            <a:r>
              <a:rPr lang="en-US" sz="2800" dirty="0" err="1"/>
              <a:t>lög</a:t>
            </a:r>
            <a:r>
              <a:rPr lang="en-US" sz="2800" dirty="0"/>
              <a:t> 3/2003 </a:t>
            </a:r>
            <a:r>
              <a:rPr lang="en-US" sz="2800" dirty="0" err="1"/>
              <a:t>með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 err="1"/>
              <a:t>áorðnum</a:t>
            </a:r>
            <a:r>
              <a:rPr lang="en-US" sz="2800" dirty="0"/>
              <a:t> </a:t>
            </a:r>
            <a:r>
              <a:rPr lang="en-US" sz="2800" dirty="0" err="1"/>
              <a:t>breytingum</a:t>
            </a:r>
            <a:r>
              <a:rPr lang="en-US" sz="28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31708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Vísindanefnd</a:t>
            </a:r>
            <a:r>
              <a:rPr lang="en-US" sz="2400" dirty="0" smtClean="0"/>
              <a:t> </a:t>
            </a:r>
            <a:r>
              <a:rPr lang="en-US" sz="2400" dirty="0" err="1"/>
              <a:t>leggur</a:t>
            </a:r>
            <a:r>
              <a:rPr lang="en-US" sz="2400" dirty="0"/>
              <a:t> </a:t>
            </a:r>
            <a:r>
              <a:rPr lang="en-US" sz="2400" dirty="0" err="1"/>
              <a:t>áherslu</a:t>
            </a:r>
            <a:r>
              <a:rPr lang="en-US" sz="2400" dirty="0"/>
              <a:t> á </a:t>
            </a:r>
            <a:r>
              <a:rPr lang="en-US" sz="2400" dirty="0" err="1" smtClean="0"/>
              <a:t>eftirfarandi</a:t>
            </a:r>
            <a:r>
              <a:rPr lang="en-US" sz="2400" dirty="0" smtClean="0"/>
              <a:t> </a:t>
            </a:r>
            <a:r>
              <a:rPr lang="en-US" sz="2400" dirty="0" err="1" smtClean="0"/>
              <a:t>atriði</a:t>
            </a:r>
            <a:r>
              <a:rPr lang="en-US" sz="2400" dirty="0"/>
              <a:t> </a:t>
            </a:r>
            <a:r>
              <a:rPr lang="en-US" sz="2400" dirty="0" smtClean="0"/>
              <a:t>í </a:t>
            </a:r>
            <a:r>
              <a:rPr lang="en-US" sz="2400" dirty="0" err="1" smtClean="0"/>
              <a:t>mati</a:t>
            </a:r>
            <a:r>
              <a:rPr lang="en-US" sz="2400" dirty="0" smtClean="0"/>
              <a:t> á </a:t>
            </a:r>
            <a:r>
              <a:rPr lang="en-US" sz="2400" dirty="0" err="1"/>
              <a:t>u</a:t>
            </a:r>
            <a:r>
              <a:rPr lang="en-US" sz="2400" dirty="0" err="1" smtClean="0"/>
              <a:t>msóknum</a:t>
            </a:r>
            <a:r>
              <a:rPr lang="en-US" sz="2400" dirty="0" smtClean="0"/>
              <a:t> í RSJ</a:t>
            </a:r>
            <a:endParaRPr lang="is-I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59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1800" dirty="0" err="1" smtClean="0"/>
              <a:t>Rannsóknaverkefni</a:t>
            </a:r>
            <a:r>
              <a:rPr lang="en-US" sz="1800" dirty="0" smtClean="0"/>
              <a:t> </a:t>
            </a:r>
            <a:r>
              <a:rPr lang="en-US" sz="1800" dirty="0" err="1"/>
              <a:t>skuli</a:t>
            </a:r>
            <a:r>
              <a:rPr lang="en-US" sz="1800" dirty="0"/>
              <a:t> </a:t>
            </a:r>
            <a:r>
              <a:rPr lang="en-US" sz="1800" dirty="0" err="1"/>
              <a:t>styrkt</a:t>
            </a:r>
            <a:r>
              <a:rPr lang="en-US" sz="1800" dirty="0"/>
              <a:t> </a:t>
            </a:r>
            <a:r>
              <a:rPr lang="en-US" sz="1800" dirty="0" err="1"/>
              <a:t>eftir</a:t>
            </a:r>
            <a:r>
              <a:rPr lang="en-US" sz="1800" dirty="0"/>
              <a:t> </a:t>
            </a:r>
            <a:r>
              <a:rPr lang="en-US" sz="1800" dirty="0" err="1"/>
              <a:t>gæðum</a:t>
            </a:r>
            <a:r>
              <a:rPr lang="en-US" sz="1800" dirty="0"/>
              <a:t> </a:t>
            </a:r>
            <a:r>
              <a:rPr lang="en-US" sz="1800" dirty="0" err="1"/>
              <a:t>sem</a:t>
            </a:r>
            <a:r>
              <a:rPr lang="en-US" sz="1800" dirty="0"/>
              <a:t> </a:t>
            </a:r>
            <a:r>
              <a:rPr lang="en-US" sz="1800" dirty="0" err="1"/>
              <a:t>metin</a:t>
            </a:r>
            <a:r>
              <a:rPr lang="en-US" sz="1800" dirty="0"/>
              <a:t> </a:t>
            </a:r>
            <a:r>
              <a:rPr lang="en-US" sz="1800" dirty="0" err="1"/>
              <a:t>eru</a:t>
            </a:r>
            <a:r>
              <a:rPr lang="en-US" sz="1800" dirty="0"/>
              <a:t> </a:t>
            </a:r>
            <a:r>
              <a:rPr lang="en-US" sz="1800" dirty="0" err="1"/>
              <a:t>eftir</a:t>
            </a:r>
            <a:r>
              <a:rPr lang="en-US" sz="1800" dirty="0"/>
              <a:t> </a:t>
            </a:r>
            <a:r>
              <a:rPr lang="en-US" sz="1800" dirty="0" err="1"/>
              <a:t>vísindalegu</a:t>
            </a:r>
            <a:r>
              <a:rPr lang="en-US" sz="1800" dirty="0"/>
              <a:t> </a:t>
            </a:r>
            <a:r>
              <a:rPr lang="en-US" sz="1800" dirty="0" err="1"/>
              <a:t>gildi</a:t>
            </a:r>
            <a:r>
              <a:rPr lang="en-US" sz="1800" dirty="0"/>
              <a:t>, </a:t>
            </a:r>
            <a:r>
              <a:rPr lang="en-US" sz="1800" dirty="0" err="1"/>
              <a:t>færni</a:t>
            </a:r>
            <a:r>
              <a:rPr lang="en-US" sz="1800" dirty="0"/>
              <a:t> </a:t>
            </a:r>
            <a:r>
              <a:rPr lang="en-US" sz="1800" dirty="0" err="1"/>
              <a:t>og</a:t>
            </a:r>
            <a:r>
              <a:rPr lang="en-US" sz="1800" dirty="0"/>
              <a:t> </a:t>
            </a:r>
            <a:r>
              <a:rPr lang="en-US" sz="1800" dirty="0" err="1"/>
              <a:t>aðstöðu</a:t>
            </a:r>
            <a:r>
              <a:rPr lang="en-US" sz="1800" dirty="0"/>
              <a:t> </a:t>
            </a:r>
            <a:r>
              <a:rPr lang="en-US" sz="1800" dirty="0" err="1"/>
              <a:t>umsækjenda</a:t>
            </a:r>
            <a:r>
              <a:rPr lang="en-US" sz="1800" dirty="0"/>
              <a:t> </a:t>
            </a:r>
            <a:r>
              <a:rPr lang="en-US" sz="1800" dirty="0" err="1"/>
              <a:t>og</a:t>
            </a:r>
            <a:r>
              <a:rPr lang="en-US" sz="1800" dirty="0"/>
              <a:t> </a:t>
            </a:r>
            <a:r>
              <a:rPr lang="en-US" sz="1800" dirty="0" err="1"/>
              <a:t>líkum</a:t>
            </a:r>
            <a:r>
              <a:rPr lang="en-US" sz="1800" dirty="0"/>
              <a:t> á </a:t>
            </a:r>
            <a:r>
              <a:rPr lang="en-US" sz="1800" dirty="0" err="1"/>
              <a:t>að</a:t>
            </a:r>
            <a:r>
              <a:rPr lang="en-US" sz="1800" dirty="0"/>
              <a:t> </a:t>
            </a:r>
            <a:r>
              <a:rPr lang="en-US" sz="1800" dirty="0" err="1"/>
              <a:t>verkefnið</a:t>
            </a:r>
            <a:r>
              <a:rPr lang="en-US" sz="1800" dirty="0"/>
              <a:t> </a:t>
            </a:r>
            <a:r>
              <a:rPr lang="en-US" sz="1800" dirty="0" err="1"/>
              <a:t>skili</a:t>
            </a:r>
            <a:r>
              <a:rPr lang="en-US" sz="1800" dirty="0"/>
              <a:t> </a:t>
            </a:r>
            <a:r>
              <a:rPr lang="en-US" sz="1800" dirty="0" err="1"/>
              <a:t>mælanlegum</a:t>
            </a:r>
            <a:r>
              <a:rPr lang="en-US" sz="1800" dirty="0"/>
              <a:t> </a:t>
            </a:r>
            <a:r>
              <a:rPr lang="en-US" sz="1800" dirty="0" err="1"/>
              <a:t>árangri</a:t>
            </a:r>
            <a:r>
              <a:rPr lang="en-US" sz="1800" dirty="0"/>
              <a:t> </a:t>
            </a:r>
            <a:r>
              <a:rPr lang="en-US" sz="1800" dirty="0" err="1"/>
              <a:t>og</a:t>
            </a:r>
            <a:r>
              <a:rPr lang="en-US" sz="1800" dirty="0"/>
              <a:t> </a:t>
            </a:r>
            <a:r>
              <a:rPr lang="en-US" sz="1800" dirty="0" err="1"/>
              <a:t>ávinningi</a:t>
            </a:r>
            <a:r>
              <a:rPr lang="en-US" sz="18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1800" dirty="0" err="1" smtClean="0"/>
              <a:t>Verkefni</a:t>
            </a:r>
            <a:r>
              <a:rPr lang="en-US" sz="1800" dirty="0" smtClean="0"/>
              <a:t> </a:t>
            </a:r>
            <a:r>
              <a:rPr lang="en-US" sz="1800" dirty="0" err="1"/>
              <a:t>sem</a:t>
            </a:r>
            <a:r>
              <a:rPr lang="en-US" sz="1800" dirty="0"/>
              <a:t> </a:t>
            </a:r>
            <a:r>
              <a:rPr lang="en-US" sz="1800" dirty="0" err="1"/>
              <a:t>uppfylla</a:t>
            </a:r>
            <a:r>
              <a:rPr lang="en-US" sz="1800" dirty="0"/>
              <a:t> </a:t>
            </a:r>
            <a:r>
              <a:rPr lang="en-US" sz="1800" dirty="0" err="1"/>
              <a:t>gæðaviðmið</a:t>
            </a:r>
            <a:r>
              <a:rPr lang="en-US" sz="1800" dirty="0"/>
              <a:t> </a:t>
            </a:r>
            <a:r>
              <a:rPr lang="en-US" sz="1800" dirty="0" err="1"/>
              <a:t>og</a:t>
            </a:r>
            <a:r>
              <a:rPr lang="en-US" sz="1800" dirty="0"/>
              <a:t> </a:t>
            </a:r>
            <a:r>
              <a:rPr lang="en-US" sz="1800" dirty="0" err="1"/>
              <a:t>unnin</a:t>
            </a:r>
            <a:r>
              <a:rPr lang="en-US" sz="1800" dirty="0"/>
              <a:t> </a:t>
            </a:r>
            <a:r>
              <a:rPr lang="en-US" sz="1800" dirty="0" err="1"/>
              <a:t>eru</a:t>
            </a:r>
            <a:r>
              <a:rPr lang="en-US" sz="1800" dirty="0"/>
              <a:t> í </a:t>
            </a:r>
            <a:r>
              <a:rPr lang="en-US" sz="1800" dirty="0" err="1"/>
              <a:t>virku</a:t>
            </a:r>
            <a:r>
              <a:rPr lang="en-US" sz="1800" dirty="0"/>
              <a:t>, </a:t>
            </a:r>
            <a:r>
              <a:rPr lang="en-US" sz="1800" dirty="0" err="1"/>
              <a:t>faglegu</a:t>
            </a:r>
            <a:r>
              <a:rPr lang="en-US" sz="1800" dirty="0"/>
              <a:t> </a:t>
            </a:r>
            <a:r>
              <a:rPr lang="en-US" sz="1800" dirty="0" err="1"/>
              <a:t>og</a:t>
            </a:r>
            <a:r>
              <a:rPr lang="en-US" sz="1800" dirty="0"/>
              <a:t> </a:t>
            </a:r>
            <a:r>
              <a:rPr lang="en-US" sz="1800" dirty="0" err="1"/>
              <a:t>fjárhagslegu</a:t>
            </a:r>
            <a:r>
              <a:rPr lang="en-US" sz="1800" dirty="0"/>
              <a:t> </a:t>
            </a:r>
            <a:r>
              <a:rPr lang="en-US" sz="1800" dirty="0" err="1"/>
              <a:t>samstarfi</a:t>
            </a:r>
            <a:r>
              <a:rPr lang="en-US" sz="1800" dirty="0"/>
              <a:t> </a:t>
            </a:r>
            <a:r>
              <a:rPr lang="en-US" sz="1800" dirty="0" err="1"/>
              <a:t>fyrirtækja</a:t>
            </a:r>
            <a:r>
              <a:rPr lang="en-US" sz="1800" dirty="0"/>
              <a:t>, </a:t>
            </a:r>
            <a:r>
              <a:rPr lang="en-US" sz="1800" dirty="0" err="1"/>
              <a:t>háskóla</a:t>
            </a:r>
            <a:r>
              <a:rPr lang="en-US" sz="1800" dirty="0"/>
              <a:t> </a:t>
            </a:r>
            <a:r>
              <a:rPr lang="en-US" sz="1800" dirty="0" err="1"/>
              <a:t>og</a:t>
            </a:r>
            <a:r>
              <a:rPr lang="en-US" sz="1800" dirty="0"/>
              <a:t> </a:t>
            </a:r>
            <a:r>
              <a:rPr lang="en-US" sz="1800" dirty="0" err="1"/>
              <a:t>stofnana</a:t>
            </a:r>
            <a:r>
              <a:rPr lang="en-US" sz="1800" dirty="0"/>
              <a:t>, </a:t>
            </a:r>
            <a:r>
              <a:rPr lang="en-US" sz="1800" dirty="0" err="1"/>
              <a:t>njóti</a:t>
            </a:r>
            <a:r>
              <a:rPr lang="en-US" sz="1800" dirty="0"/>
              <a:t>, </a:t>
            </a:r>
            <a:r>
              <a:rPr lang="en-US" sz="1800" dirty="0" err="1"/>
              <a:t>að</a:t>
            </a:r>
            <a:r>
              <a:rPr lang="en-US" sz="1800" dirty="0"/>
              <a:t> </a:t>
            </a:r>
            <a:r>
              <a:rPr lang="en-US" sz="1800" dirty="0" err="1"/>
              <a:t>öðru</a:t>
            </a:r>
            <a:r>
              <a:rPr lang="en-US" sz="1800" dirty="0"/>
              <a:t> </a:t>
            </a:r>
            <a:r>
              <a:rPr lang="en-US" sz="1800" dirty="0" err="1"/>
              <a:t>jöfnu</a:t>
            </a:r>
            <a:r>
              <a:rPr lang="en-US" sz="1800" dirty="0"/>
              <a:t>, </a:t>
            </a:r>
            <a:r>
              <a:rPr lang="en-US" sz="1800" dirty="0" err="1"/>
              <a:t>forgangs</a:t>
            </a:r>
            <a:r>
              <a:rPr lang="en-US" sz="1800" dirty="0"/>
              <a:t> </a:t>
            </a:r>
            <a:r>
              <a:rPr lang="en-US" sz="1800" dirty="0" err="1"/>
              <a:t>að</a:t>
            </a:r>
            <a:r>
              <a:rPr lang="en-US" sz="1800" dirty="0"/>
              <a:t> </a:t>
            </a:r>
            <a:r>
              <a:rPr lang="en-US" sz="1800" dirty="0" err="1"/>
              <a:t>styrkjum</a:t>
            </a:r>
            <a:r>
              <a:rPr lang="en-US" sz="1800" dirty="0"/>
              <a:t> </a:t>
            </a:r>
            <a:r>
              <a:rPr lang="en-US" sz="1800" dirty="0" err="1"/>
              <a:t>úr</a:t>
            </a:r>
            <a:r>
              <a:rPr lang="en-US" sz="1800" dirty="0"/>
              <a:t> </a:t>
            </a:r>
            <a:r>
              <a:rPr lang="en-US" sz="1800" dirty="0" err="1"/>
              <a:t>samkeppnissjóðum</a:t>
            </a:r>
            <a:r>
              <a:rPr lang="en-US" sz="18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1800" dirty="0" err="1" smtClean="0"/>
              <a:t>Niðurstöður</a:t>
            </a:r>
            <a:r>
              <a:rPr lang="en-US" sz="1800" dirty="0" smtClean="0"/>
              <a:t> </a:t>
            </a:r>
            <a:r>
              <a:rPr lang="en-US" sz="1800" dirty="0" err="1"/>
              <a:t>sem</a:t>
            </a:r>
            <a:r>
              <a:rPr lang="en-US" sz="1800" dirty="0"/>
              <a:t> </a:t>
            </a:r>
            <a:r>
              <a:rPr lang="en-US" sz="1800" dirty="0" err="1"/>
              <a:t>kostaðar</a:t>
            </a:r>
            <a:r>
              <a:rPr lang="en-US" sz="1800" dirty="0"/>
              <a:t> </a:t>
            </a:r>
            <a:r>
              <a:rPr lang="en-US" sz="1800" dirty="0" err="1"/>
              <a:t>eru</a:t>
            </a:r>
            <a:r>
              <a:rPr lang="en-US" sz="1800" dirty="0"/>
              <a:t> </a:t>
            </a:r>
            <a:r>
              <a:rPr lang="en-US" sz="1800" dirty="0" err="1"/>
              <a:t>með</a:t>
            </a:r>
            <a:r>
              <a:rPr lang="en-US" sz="1800" dirty="0"/>
              <a:t> </a:t>
            </a:r>
            <a:r>
              <a:rPr lang="en-US" sz="1800" dirty="0" err="1"/>
              <a:t>styrkjum</a:t>
            </a:r>
            <a:r>
              <a:rPr lang="en-US" sz="1800" dirty="0"/>
              <a:t> </a:t>
            </a:r>
            <a:r>
              <a:rPr lang="en-US" sz="1800" dirty="0" err="1"/>
              <a:t>úr</a:t>
            </a:r>
            <a:r>
              <a:rPr lang="en-US" sz="1800" dirty="0"/>
              <a:t> </a:t>
            </a:r>
            <a:r>
              <a:rPr lang="en-US" sz="1800" dirty="0" err="1"/>
              <a:t>Rannsóknasjóði</a:t>
            </a:r>
            <a:r>
              <a:rPr lang="en-US" sz="1800" dirty="0"/>
              <a:t> </a:t>
            </a:r>
            <a:r>
              <a:rPr lang="en-US" sz="1800" dirty="0" err="1"/>
              <a:t>skulu</a:t>
            </a:r>
            <a:r>
              <a:rPr lang="en-US" sz="1800" dirty="0"/>
              <a:t> </a:t>
            </a:r>
            <a:r>
              <a:rPr lang="en-US" sz="1800" dirty="0" err="1"/>
              <a:t>birtar</a:t>
            </a:r>
            <a:r>
              <a:rPr lang="en-US" sz="1800" dirty="0"/>
              <a:t> í </a:t>
            </a:r>
            <a:r>
              <a:rPr lang="en-US" sz="1800" dirty="0" err="1"/>
              <a:t>opnum</a:t>
            </a:r>
            <a:r>
              <a:rPr lang="en-US" sz="1800" dirty="0"/>
              <a:t> </a:t>
            </a:r>
            <a:r>
              <a:rPr lang="en-US" sz="1800" dirty="0" err="1"/>
              <a:t>aðgangi</a:t>
            </a:r>
            <a:r>
              <a:rPr lang="en-US" sz="1800" dirty="0"/>
              <a:t> </a:t>
            </a:r>
            <a:r>
              <a:rPr lang="en-US" sz="1800" dirty="0" err="1"/>
              <a:t>og</a:t>
            </a:r>
            <a:r>
              <a:rPr lang="en-US" sz="1800" dirty="0"/>
              <a:t> </a:t>
            </a:r>
            <a:r>
              <a:rPr lang="en-US" sz="1800" dirty="0" err="1"/>
              <a:t>vera</a:t>
            </a:r>
            <a:r>
              <a:rPr lang="en-US" sz="1800" dirty="0"/>
              <a:t> </a:t>
            </a:r>
            <a:r>
              <a:rPr lang="en-US" sz="1800" dirty="0" err="1"/>
              <a:t>öllum</a:t>
            </a:r>
            <a:r>
              <a:rPr lang="en-US" sz="1800" dirty="0"/>
              <a:t> </a:t>
            </a:r>
            <a:r>
              <a:rPr lang="en-US" sz="1800" dirty="0" err="1"/>
              <a:t>tiltækar</a:t>
            </a:r>
            <a:r>
              <a:rPr lang="en-US" sz="1800" dirty="0"/>
              <a:t> </a:t>
            </a:r>
            <a:r>
              <a:rPr lang="en-US" sz="1800" dirty="0" err="1"/>
              <a:t>nema</a:t>
            </a:r>
            <a:r>
              <a:rPr lang="en-US" sz="1800" dirty="0"/>
              <a:t> um </a:t>
            </a:r>
            <a:r>
              <a:rPr lang="en-US" sz="1800" dirty="0" err="1"/>
              <a:t>annað</a:t>
            </a:r>
            <a:r>
              <a:rPr lang="en-US" sz="1800" dirty="0"/>
              <a:t> </a:t>
            </a:r>
            <a:r>
              <a:rPr lang="en-US" sz="1800" dirty="0" err="1"/>
              <a:t>sé</a:t>
            </a:r>
            <a:r>
              <a:rPr lang="en-US" sz="1800" dirty="0"/>
              <a:t> </a:t>
            </a:r>
            <a:r>
              <a:rPr lang="en-US" sz="1800" dirty="0" err="1"/>
              <a:t>samið</a:t>
            </a:r>
            <a:r>
              <a:rPr lang="en-US" sz="18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1800" dirty="0" err="1" smtClean="0"/>
              <a:t>Úthlutun</a:t>
            </a:r>
            <a:r>
              <a:rPr lang="en-US" sz="1800" dirty="0" smtClean="0"/>
              <a:t> </a:t>
            </a:r>
            <a:r>
              <a:rPr lang="en-US" sz="1800" dirty="0" err="1"/>
              <a:t>styrkja</a:t>
            </a:r>
            <a:r>
              <a:rPr lang="en-US" sz="1800" dirty="0"/>
              <a:t> </a:t>
            </a:r>
            <a:r>
              <a:rPr lang="en-US" sz="1800" dirty="0" err="1"/>
              <a:t>úr</a:t>
            </a:r>
            <a:r>
              <a:rPr lang="en-US" sz="1800" dirty="0"/>
              <a:t> </a:t>
            </a:r>
            <a:r>
              <a:rPr lang="en-US" sz="1800" dirty="0" err="1"/>
              <a:t>sjóðnum</a:t>
            </a:r>
            <a:r>
              <a:rPr lang="en-US" sz="1800" dirty="0"/>
              <a:t> </a:t>
            </a:r>
            <a:r>
              <a:rPr lang="en-US" sz="1800" dirty="0" err="1"/>
              <a:t>taki</a:t>
            </a:r>
            <a:r>
              <a:rPr lang="en-US" sz="1800" dirty="0"/>
              <a:t> </a:t>
            </a:r>
            <a:r>
              <a:rPr lang="en-US" sz="1800" dirty="0" err="1"/>
              <a:t>mið</a:t>
            </a:r>
            <a:r>
              <a:rPr lang="en-US" sz="1800" dirty="0"/>
              <a:t> </a:t>
            </a:r>
            <a:r>
              <a:rPr lang="en-US" sz="1800" dirty="0" err="1"/>
              <a:t>af</a:t>
            </a:r>
            <a:r>
              <a:rPr lang="en-US" sz="1800" dirty="0"/>
              <a:t> </a:t>
            </a:r>
            <a:r>
              <a:rPr lang="en-US" sz="1800" dirty="0" err="1"/>
              <a:t>viðurkenndum</a:t>
            </a:r>
            <a:r>
              <a:rPr lang="en-US" sz="1800" dirty="0"/>
              <a:t> </a:t>
            </a:r>
            <a:r>
              <a:rPr lang="en-US" sz="1800" dirty="0" err="1"/>
              <a:t>heildarkostnaði</a:t>
            </a:r>
            <a:r>
              <a:rPr lang="en-US" sz="1800" dirty="0"/>
              <a:t> </a:t>
            </a:r>
            <a:r>
              <a:rPr lang="en-US" sz="1800" dirty="0" err="1"/>
              <a:t>verkefnis</a:t>
            </a:r>
            <a:r>
              <a:rPr lang="en-US" sz="18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1800" dirty="0" err="1" smtClean="0"/>
              <a:t>Sjóðurinn</a:t>
            </a:r>
            <a:r>
              <a:rPr lang="en-US" sz="1800" dirty="0" smtClean="0"/>
              <a:t> </a:t>
            </a:r>
            <a:r>
              <a:rPr lang="en-US" sz="1800" dirty="0" err="1"/>
              <a:t>taki</a:t>
            </a:r>
            <a:r>
              <a:rPr lang="en-US" sz="1800" dirty="0"/>
              <a:t> </a:t>
            </a:r>
            <a:r>
              <a:rPr lang="en-US" sz="1800" dirty="0" err="1"/>
              <a:t>tillit</a:t>
            </a:r>
            <a:r>
              <a:rPr lang="en-US" sz="1800" dirty="0"/>
              <a:t> </a:t>
            </a:r>
            <a:r>
              <a:rPr lang="en-US" sz="1800" dirty="0" err="1"/>
              <a:t>til</a:t>
            </a:r>
            <a:r>
              <a:rPr lang="en-US" sz="1800" dirty="0"/>
              <a:t> </a:t>
            </a:r>
            <a:r>
              <a:rPr lang="en-US" sz="1800" dirty="0" err="1"/>
              <a:t>aðstæðna</a:t>
            </a:r>
            <a:r>
              <a:rPr lang="en-US" sz="1800" dirty="0"/>
              <a:t> </a:t>
            </a:r>
            <a:r>
              <a:rPr lang="en-US" sz="1800" dirty="0" err="1"/>
              <a:t>umsækjenda</a:t>
            </a:r>
            <a:r>
              <a:rPr lang="en-US" sz="1800" dirty="0"/>
              <a:t>, </a:t>
            </a:r>
            <a:r>
              <a:rPr lang="en-US" sz="1800" dirty="0" err="1"/>
              <a:t>hvort</a:t>
            </a:r>
            <a:r>
              <a:rPr lang="en-US" sz="1800" dirty="0"/>
              <a:t> </a:t>
            </a:r>
            <a:r>
              <a:rPr lang="en-US" sz="1800" dirty="0" err="1"/>
              <a:t>sem</a:t>
            </a:r>
            <a:r>
              <a:rPr lang="en-US" sz="1800" dirty="0"/>
              <a:t> </a:t>
            </a:r>
            <a:r>
              <a:rPr lang="en-US" sz="1800" dirty="0" err="1"/>
              <a:t>þeir</a:t>
            </a:r>
            <a:r>
              <a:rPr lang="en-US" sz="1800" dirty="0"/>
              <a:t> </a:t>
            </a:r>
            <a:r>
              <a:rPr lang="en-US" sz="1800" dirty="0" err="1"/>
              <a:t>starfa</a:t>
            </a:r>
            <a:r>
              <a:rPr lang="en-US" sz="1800" dirty="0"/>
              <a:t> </a:t>
            </a:r>
            <a:r>
              <a:rPr lang="en-US" sz="1800" dirty="0" err="1"/>
              <a:t>sjálfstætt</a:t>
            </a:r>
            <a:r>
              <a:rPr lang="en-US" sz="1800" dirty="0"/>
              <a:t> </a:t>
            </a:r>
            <a:r>
              <a:rPr lang="en-US" sz="1800" dirty="0" err="1"/>
              <a:t>eða</a:t>
            </a:r>
            <a:r>
              <a:rPr lang="en-US" sz="1800" dirty="0"/>
              <a:t> </a:t>
            </a:r>
            <a:r>
              <a:rPr lang="en-US" sz="1800" dirty="0" err="1"/>
              <a:t>innan</a:t>
            </a:r>
            <a:r>
              <a:rPr lang="en-US" sz="1800" dirty="0"/>
              <a:t> </a:t>
            </a:r>
            <a:r>
              <a:rPr lang="en-US" sz="1800" dirty="0" err="1"/>
              <a:t>háskóla</a:t>
            </a:r>
            <a:r>
              <a:rPr lang="en-US" sz="1800" dirty="0"/>
              <a:t>, </a:t>
            </a:r>
            <a:r>
              <a:rPr lang="en-US" sz="1800" dirty="0" err="1"/>
              <a:t>stofnana</a:t>
            </a:r>
            <a:r>
              <a:rPr lang="en-US" sz="1800" dirty="0"/>
              <a:t> </a:t>
            </a:r>
            <a:r>
              <a:rPr lang="en-US" sz="1800" dirty="0" err="1"/>
              <a:t>eða</a:t>
            </a:r>
            <a:r>
              <a:rPr lang="en-US" sz="1800" dirty="0"/>
              <a:t> </a:t>
            </a:r>
            <a:r>
              <a:rPr lang="en-US" sz="1800" dirty="0" err="1"/>
              <a:t>fyrirtækja</a:t>
            </a:r>
            <a:r>
              <a:rPr lang="en-US" sz="18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1800" dirty="0" err="1" smtClean="0"/>
              <a:t>Hugað</a:t>
            </a:r>
            <a:r>
              <a:rPr lang="en-US" sz="1800" dirty="0" smtClean="0"/>
              <a:t> </a:t>
            </a:r>
            <a:r>
              <a:rPr lang="en-US" sz="1800" dirty="0" err="1"/>
              <a:t>verði</a:t>
            </a:r>
            <a:r>
              <a:rPr lang="en-US" sz="1800" dirty="0"/>
              <a:t> </a:t>
            </a:r>
            <a:r>
              <a:rPr lang="en-US" sz="1800" dirty="0" err="1"/>
              <a:t>að</a:t>
            </a:r>
            <a:r>
              <a:rPr lang="en-US" sz="1800" dirty="0"/>
              <a:t> </a:t>
            </a:r>
            <a:r>
              <a:rPr lang="en-US" sz="1800" dirty="0" err="1"/>
              <a:t>nýliðun</a:t>
            </a:r>
            <a:r>
              <a:rPr lang="en-US" sz="1800" dirty="0"/>
              <a:t> í </a:t>
            </a:r>
            <a:r>
              <a:rPr lang="en-US" sz="1800" dirty="0" err="1"/>
              <a:t>hópi</a:t>
            </a:r>
            <a:r>
              <a:rPr lang="en-US" sz="1800" dirty="0"/>
              <a:t> </a:t>
            </a:r>
            <a:r>
              <a:rPr lang="en-US" sz="1800" dirty="0" err="1"/>
              <a:t>vísindamanna</a:t>
            </a:r>
            <a:r>
              <a:rPr lang="en-US" sz="1800" dirty="0"/>
              <a:t> </a:t>
            </a:r>
            <a:r>
              <a:rPr lang="en-US" sz="1800" dirty="0" err="1"/>
              <a:t>og</a:t>
            </a:r>
            <a:r>
              <a:rPr lang="en-US" sz="1800" dirty="0"/>
              <a:t> </a:t>
            </a:r>
            <a:r>
              <a:rPr lang="en-US" sz="1800" dirty="0" err="1"/>
              <a:t>að</a:t>
            </a:r>
            <a:r>
              <a:rPr lang="en-US" sz="1800" dirty="0"/>
              <a:t> </a:t>
            </a:r>
            <a:r>
              <a:rPr lang="en-US" sz="1800" dirty="0" err="1"/>
              <a:t>sjóðurinn</a:t>
            </a:r>
            <a:r>
              <a:rPr lang="en-US" sz="1800" dirty="0"/>
              <a:t> </a:t>
            </a:r>
            <a:r>
              <a:rPr lang="en-US" sz="1800" dirty="0" err="1"/>
              <a:t>leggi</a:t>
            </a:r>
            <a:r>
              <a:rPr lang="en-US" sz="1800" dirty="0"/>
              <a:t> </a:t>
            </a:r>
            <a:r>
              <a:rPr lang="en-US" sz="1800" dirty="0" err="1"/>
              <a:t>sérstaka</a:t>
            </a:r>
            <a:r>
              <a:rPr lang="en-US" sz="1800" dirty="0"/>
              <a:t> </a:t>
            </a:r>
            <a:r>
              <a:rPr lang="en-US" sz="1800" dirty="0" err="1"/>
              <a:t>áherslu</a:t>
            </a:r>
            <a:r>
              <a:rPr lang="en-US" sz="1800" dirty="0"/>
              <a:t> á </a:t>
            </a:r>
            <a:r>
              <a:rPr lang="en-US" sz="1800" dirty="0" err="1"/>
              <a:t>stuðning</a:t>
            </a:r>
            <a:r>
              <a:rPr lang="en-US" sz="1800" dirty="0"/>
              <a:t> </a:t>
            </a:r>
            <a:r>
              <a:rPr lang="en-US" sz="1800" dirty="0" err="1"/>
              <a:t>við</a:t>
            </a:r>
            <a:r>
              <a:rPr lang="en-US" sz="1800" dirty="0"/>
              <a:t> </a:t>
            </a:r>
            <a:r>
              <a:rPr lang="en-US" sz="1800" dirty="0" err="1"/>
              <a:t>ungt</a:t>
            </a:r>
            <a:r>
              <a:rPr lang="en-US" sz="1800" dirty="0"/>
              <a:t> </a:t>
            </a:r>
            <a:r>
              <a:rPr lang="en-US" sz="1800" dirty="0" err="1"/>
              <a:t>vísindafólk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4185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Stjórn Rannsóknasjóðs</a:t>
            </a:r>
            <a:br>
              <a:rPr lang="is-IS" dirty="0" smtClean="0"/>
            </a:br>
            <a:r>
              <a:rPr lang="is-IS" dirty="0" smtClean="0"/>
              <a:t>2012 - 2014</a:t>
            </a:r>
            <a:endParaRPr lang="is-I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844824"/>
            <a:ext cx="4038603" cy="4525959"/>
          </a:xfrm>
        </p:spPr>
        <p:txBody>
          <a:bodyPr/>
          <a:lstStyle/>
          <a:p>
            <a:pPr marL="0" indent="0" fontAlgn="base">
              <a:buNone/>
            </a:pPr>
            <a:r>
              <a:rPr lang="is-IS" sz="2000" b="1" dirty="0" smtClean="0"/>
              <a:t>Aðalmenn</a:t>
            </a:r>
          </a:p>
          <a:p>
            <a:pPr fontAlgn="base"/>
            <a:r>
              <a:rPr lang="is-IS" sz="2000" dirty="0" smtClean="0"/>
              <a:t>Dr</a:t>
            </a:r>
            <a:r>
              <a:rPr lang="is-IS" sz="2000" dirty="0"/>
              <a:t>. Guðrún Nordal, Stofnun Árna Magnússonar, formaður</a:t>
            </a:r>
          </a:p>
          <a:p>
            <a:pPr fontAlgn="base"/>
            <a:r>
              <a:rPr lang="is-IS" sz="2000" dirty="0" smtClean="0"/>
              <a:t>M.</a:t>
            </a:r>
            <a:r>
              <a:rPr lang="is-IS" sz="2000" dirty="0" err="1" smtClean="0"/>
              <a:t>Sc</a:t>
            </a:r>
            <a:r>
              <a:rPr lang="is-IS" sz="2000" dirty="0"/>
              <a:t>. Freygarður Þorsteinsson, Össur</a:t>
            </a:r>
          </a:p>
          <a:p>
            <a:pPr fontAlgn="base"/>
            <a:r>
              <a:rPr lang="is-IS" sz="2000" dirty="0"/>
              <a:t>Dr. Jón Gunnar Bernburg, Háskóli Íslands</a:t>
            </a:r>
          </a:p>
          <a:p>
            <a:pPr fontAlgn="base"/>
            <a:r>
              <a:rPr lang="is-IS" sz="2000" dirty="0"/>
              <a:t>Dr. Unnur Þorsteinsdóttir, Íslensk erfðagreining</a:t>
            </a:r>
          </a:p>
          <a:p>
            <a:pPr fontAlgn="base"/>
            <a:r>
              <a:rPr lang="is-IS" sz="2000" dirty="0"/>
              <a:t>Dr. Þorsteinn Þorsteinsson, Veðurstofa Íslands</a:t>
            </a:r>
          </a:p>
          <a:p>
            <a:endParaRPr lang="is-I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idx="2"/>
          </p:nvPr>
        </p:nvSpPr>
        <p:spPr>
          <a:xfrm>
            <a:off x="4644008" y="1844824"/>
            <a:ext cx="4038603" cy="4525959"/>
          </a:xfrm>
        </p:spPr>
        <p:txBody>
          <a:bodyPr/>
          <a:lstStyle/>
          <a:p>
            <a:pPr marL="0" indent="0" fontAlgn="base">
              <a:buNone/>
            </a:pPr>
            <a:r>
              <a:rPr lang="is-IS" sz="2000" b="1" dirty="0" smtClean="0"/>
              <a:t>Varamenn </a:t>
            </a:r>
          </a:p>
          <a:p>
            <a:pPr fontAlgn="base"/>
            <a:r>
              <a:rPr lang="is-IS" sz="2000" dirty="0" smtClean="0"/>
              <a:t>Dr</a:t>
            </a:r>
            <a:r>
              <a:rPr lang="is-IS" sz="2000" dirty="0"/>
              <a:t>. Már Jónsson, Háskóli Íslands</a:t>
            </a:r>
          </a:p>
          <a:p>
            <a:pPr fontAlgn="base"/>
            <a:r>
              <a:rPr lang="is-IS" sz="2000" dirty="0"/>
              <a:t>Dr. Fjóla Jónsdóttir, Háskóli Íslands</a:t>
            </a:r>
          </a:p>
          <a:p>
            <a:pPr fontAlgn="base"/>
            <a:r>
              <a:rPr lang="is-IS" sz="2000" dirty="0"/>
              <a:t>Dr. Þóroddur Bjarnason, Háskólinn á Akureyri</a:t>
            </a:r>
          </a:p>
          <a:p>
            <a:pPr fontAlgn="base"/>
            <a:r>
              <a:rPr lang="is-IS" sz="2000" dirty="0"/>
              <a:t>Dr. Unnur Styrkársdóttir, Íslensk erfðagreining</a:t>
            </a:r>
          </a:p>
          <a:p>
            <a:pPr fontAlgn="base"/>
            <a:r>
              <a:rPr lang="is-IS" sz="2000" dirty="0"/>
              <a:t>Dr. Þóra Ellen Þórhallsdóttir, Háskóli Íslands </a:t>
            </a:r>
          </a:p>
          <a:p>
            <a:endParaRPr lang="is-IS" sz="2000" dirty="0"/>
          </a:p>
        </p:txBody>
      </p:sp>
    </p:spTree>
    <p:extLst>
      <p:ext uri="{BB962C8B-B14F-4D97-AF65-F5344CB8AC3E}">
        <p14:creationId xmlns:p14="http://schemas.microsoft.com/office/powerpoint/2010/main" val="2835840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/>
              <a:t>Takk fyrir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30749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is-IS" sz="4000" dirty="0" smtClean="0"/>
              <a:t>Hæfniskröfur</a:t>
            </a:r>
            <a:endParaRPr lang="is-I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59"/>
          </a:xfrm>
        </p:spPr>
        <p:txBody>
          <a:bodyPr/>
          <a:lstStyle/>
          <a:p>
            <a:r>
              <a:rPr lang="is-IS" sz="2400" dirty="0" smtClean="0"/>
              <a:t>Verkefnisstjórar </a:t>
            </a:r>
            <a:r>
              <a:rPr lang="is-IS" sz="2400" dirty="0"/>
              <a:t>skulu hafa lokið rannsóknarnámi </a:t>
            </a:r>
            <a:r>
              <a:rPr lang="is-IS" sz="2400" dirty="0" smtClean="0"/>
              <a:t>við alþjóðlega </a:t>
            </a:r>
            <a:r>
              <a:rPr lang="is-IS" sz="2400" dirty="0"/>
              <a:t>viðurkennda háskóla og hafa reynslu </a:t>
            </a:r>
            <a:r>
              <a:rPr lang="is-IS" sz="2400" dirty="0" smtClean="0"/>
              <a:t>af rannsóknum.</a:t>
            </a:r>
            <a:endParaRPr lang="is-IS" sz="2400" dirty="0"/>
          </a:p>
          <a:p>
            <a:r>
              <a:rPr lang="is-IS" sz="2400" dirty="0"/>
              <a:t>Sé sótt um styrk til rannsóknar sem </a:t>
            </a:r>
            <a:r>
              <a:rPr lang="is-IS" sz="2400" dirty="0" smtClean="0"/>
              <a:t>er </a:t>
            </a:r>
            <a:r>
              <a:rPr lang="is-IS" sz="2400" dirty="0"/>
              <a:t>hluti af </a:t>
            </a:r>
            <a:r>
              <a:rPr lang="is-IS" sz="2400" dirty="0" smtClean="0"/>
              <a:t>doktorsnámi, skal </a:t>
            </a:r>
            <a:r>
              <a:rPr lang="is-IS" sz="2400" dirty="0"/>
              <a:t>verkefnisstjórn vera í höndum leiðbeinanda</a:t>
            </a:r>
            <a:r>
              <a:rPr lang="is-IS" sz="2400" dirty="0" smtClean="0"/>
              <a:t>.</a:t>
            </a:r>
          </a:p>
          <a:p>
            <a:r>
              <a:rPr lang="is-IS" sz="2400" dirty="0"/>
              <a:t>Sami einstaklingur getur sótt um fleiri en einn styrk </a:t>
            </a:r>
            <a:r>
              <a:rPr lang="is-IS" sz="2400" dirty="0" smtClean="0"/>
              <a:t>sem verkefnisstjóri.</a:t>
            </a:r>
          </a:p>
          <a:p>
            <a:r>
              <a:rPr lang="is-IS" sz="2400" dirty="0" smtClean="0"/>
              <a:t>Ekki </a:t>
            </a:r>
            <a:r>
              <a:rPr lang="is-IS" sz="2400" dirty="0"/>
              <a:t>er hægt að sækja um fleiri </a:t>
            </a:r>
            <a:r>
              <a:rPr lang="is-IS" sz="2400" dirty="0" smtClean="0"/>
              <a:t>en </a:t>
            </a:r>
            <a:r>
              <a:rPr lang="is-IS" sz="2400" dirty="0"/>
              <a:t>eina styrktegund (rannsóknastöðustyrk, </a:t>
            </a:r>
            <a:r>
              <a:rPr lang="is-IS" sz="2400" dirty="0" smtClean="0"/>
              <a:t>verkefnisstyrk </a:t>
            </a:r>
            <a:r>
              <a:rPr lang="is-IS" sz="2400" dirty="0"/>
              <a:t>eða öndvegisstyrk) vegna sama </a:t>
            </a:r>
            <a:r>
              <a:rPr lang="is-IS" sz="2400" dirty="0" smtClean="0"/>
              <a:t>verkefnis.</a:t>
            </a:r>
            <a:endParaRPr lang="is-IS" sz="2400" dirty="0"/>
          </a:p>
        </p:txBody>
      </p:sp>
    </p:spTree>
    <p:extLst>
      <p:ext uri="{BB962C8B-B14F-4D97-AF65-F5344CB8AC3E}">
        <p14:creationId xmlns:p14="http://schemas.microsoft.com/office/powerpoint/2010/main" val="23163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z="3600" dirty="0" smtClean="0"/>
              <a:t>Almennar kröfur </a:t>
            </a:r>
            <a:endParaRPr lang="is-I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Verkefni</a:t>
            </a:r>
            <a:r>
              <a:rPr lang="en-US" sz="2400" dirty="0"/>
              <a:t> </a:t>
            </a:r>
            <a:r>
              <a:rPr lang="en-US" sz="2400" dirty="0" err="1"/>
              <a:t>skulu</a:t>
            </a:r>
            <a:r>
              <a:rPr lang="en-US" sz="2400" dirty="0"/>
              <a:t> </a:t>
            </a:r>
            <a:r>
              <a:rPr lang="en-US" sz="2400" dirty="0" err="1"/>
              <a:t>hafa</a:t>
            </a:r>
            <a:r>
              <a:rPr lang="en-US" sz="2400" dirty="0"/>
              <a:t> </a:t>
            </a:r>
            <a:r>
              <a:rPr lang="en-US" sz="2400" dirty="0" err="1"/>
              <a:t>skýr</a:t>
            </a:r>
            <a:r>
              <a:rPr lang="en-US" sz="2400" dirty="0"/>
              <a:t> </a:t>
            </a:r>
            <a:r>
              <a:rPr lang="en-US" sz="2400" dirty="0" err="1"/>
              <a:t>markmið</a:t>
            </a:r>
            <a:r>
              <a:rPr lang="en-US" sz="2400" dirty="0"/>
              <a:t> </a:t>
            </a:r>
            <a:r>
              <a:rPr lang="en-US" sz="2400" dirty="0" err="1"/>
              <a:t>og</a:t>
            </a:r>
            <a:r>
              <a:rPr lang="en-US" sz="2400" dirty="0"/>
              <a:t> </a:t>
            </a:r>
            <a:r>
              <a:rPr lang="en-US" sz="2400" dirty="0" err="1" smtClean="0"/>
              <a:t>vel</a:t>
            </a:r>
            <a:r>
              <a:rPr lang="en-US" sz="2400" dirty="0" smtClean="0"/>
              <a:t> </a:t>
            </a:r>
            <a:r>
              <a:rPr lang="en-US" sz="2400" dirty="0" err="1"/>
              <a:t>skilgreinda</a:t>
            </a:r>
            <a:r>
              <a:rPr lang="en-US" sz="2400" dirty="0"/>
              <a:t> </a:t>
            </a:r>
            <a:r>
              <a:rPr lang="en-US" sz="2400" dirty="0" err="1"/>
              <a:t>og</a:t>
            </a:r>
            <a:r>
              <a:rPr lang="en-US" sz="2400" dirty="0"/>
              <a:t> </a:t>
            </a:r>
            <a:r>
              <a:rPr lang="en-US" sz="2400" dirty="0" err="1"/>
              <a:t>varðaða</a:t>
            </a:r>
            <a:r>
              <a:rPr lang="en-US" sz="2400" dirty="0"/>
              <a:t> </a:t>
            </a:r>
            <a:r>
              <a:rPr lang="en-US" sz="2400" dirty="0" err="1" smtClean="0"/>
              <a:t>verkefnisáætlun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Gera </a:t>
            </a:r>
            <a:r>
              <a:rPr lang="en-US" sz="2400" dirty="0" err="1" smtClean="0"/>
              <a:t>verður</a:t>
            </a:r>
            <a:r>
              <a:rPr lang="en-US" sz="2400" dirty="0" smtClean="0"/>
              <a:t> </a:t>
            </a:r>
            <a:r>
              <a:rPr lang="en-US" sz="2400" dirty="0" err="1"/>
              <a:t>grein</a:t>
            </a:r>
            <a:r>
              <a:rPr lang="en-US" sz="2400" dirty="0"/>
              <a:t> </a:t>
            </a:r>
            <a:r>
              <a:rPr lang="en-US" sz="2400" dirty="0" err="1"/>
              <a:t>fyrir</a:t>
            </a:r>
            <a:r>
              <a:rPr lang="en-US" sz="2400" dirty="0"/>
              <a:t> </a:t>
            </a:r>
            <a:r>
              <a:rPr lang="en-US" sz="2400" dirty="0" err="1" smtClean="0"/>
              <a:t>öllum</a:t>
            </a:r>
            <a:r>
              <a:rPr lang="en-US" sz="2400" dirty="0" smtClean="0"/>
              <a:t> </a:t>
            </a:r>
            <a:r>
              <a:rPr lang="en-US" sz="2400" dirty="0" err="1" smtClean="0"/>
              <a:t>verkþáttum</a:t>
            </a:r>
            <a:r>
              <a:rPr lang="en-US" sz="2400" dirty="0" smtClean="0"/>
              <a:t> </a:t>
            </a:r>
            <a:r>
              <a:rPr lang="en-US" sz="2400" dirty="0" err="1" smtClean="0"/>
              <a:t>og</a:t>
            </a:r>
            <a:r>
              <a:rPr lang="en-US" sz="2400" dirty="0" smtClean="0"/>
              <a:t> </a:t>
            </a:r>
            <a:r>
              <a:rPr lang="en-US" sz="2400" dirty="0" err="1" smtClean="0"/>
              <a:t>hverjir</a:t>
            </a:r>
            <a:r>
              <a:rPr lang="en-US" sz="2400" dirty="0" smtClean="0"/>
              <a:t> </a:t>
            </a:r>
            <a:r>
              <a:rPr lang="en-US" sz="2400" dirty="0" err="1"/>
              <a:t>vinni</a:t>
            </a:r>
            <a:r>
              <a:rPr lang="en-US" sz="2400" dirty="0"/>
              <a:t> </a:t>
            </a:r>
            <a:r>
              <a:rPr lang="en-US" sz="2400" dirty="0" err="1"/>
              <a:t>hvern</a:t>
            </a:r>
            <a:r>
              <a:rPr lang="en-US" sz="2400" dirty="0"/>
              <a:t> </a:t>
            </a:r>
            <a:r>
              <a:rPr lang="en-US" sz="2400" dirty="0" err="1" smtClean="0"/>
              <a:t>verkþátt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Krafist</a:t>
            </a:r>
            <a:r>
              <a:rPr lang="en-US" sz="2400" dirty="0" smtClean="0"/>
              <a:t> </a:t>
            </a:r>
            <a:r>
              <a:rPr lang="en-US" sz="2400" dirty="0" err="1"/>
              <a:t>er</a:t>
            </a:r>
            <a:r>
              <a:rPr lang="en-US" sz="2400" dirty="0"/>
              <a:t> </a:t>
            </a:r>
            <a:r>
              <a:rPr lang="en-US" sz="2400" dirty="0" err="1"/>
              <a:t>ítarlegrar</a:t>
            </a:r>
            <a:r>
              <a:rPr lang="en-US" sz="2400" dirty="0"/>
              <a:t> </a:t>
            </a:r>
            <a:r>
              <a:rPr lang="en-US" sz="2400" dirty="0" err="1" smtClean="0"/>
              <a:t>kostnaðaráætlunar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G</a:t>
            </a:r>
            <a:r>
              <a:rPr lang="en-US" sz="2400" dirty="0" smtClean="0"/>
              <a:t>era </a:t>
            </a:r>
            <a:r>
              <a:rPr lang="en-US" sz="2400" dirty="0" err="1" smtClean="0"/>
              <a:t>skal</a:t>
            </a:r>
            <a:r>
              <a:rPr lang="en-US" sz="2400" dirty="0" smtClean="0"/>
              <a:t> </a:t>
            </a:r>
            <a:r>
              <a:rPr lang="en-US" sz="2400" dirty="0" err="1" smtClean="0"/>
              <a:t>grein</a:t>
            </a:r>
            <a:r>
              <a:rPr lang="en-US" sz="2400" dirty="0" smtClean="0"/>
              <a:t> </a:t>
            </a:r>
            <a:r>
              <a:rPr lang="en-US" sz="2400" dirty="0" err="1"/>
              <a:t>fyrir</a:t>
            </a:r>
            <a:r>
              <a:rPr lang="en-US" sz="2400" dirty="0"/>
              <a:t> </a:t>
            </a:r>
            <a:r>
              <a:rPr lang="en-US" sz="2400" dirty="0" err="1"/>
              <a:t>væntingum</a:t>
            </a:r>
            <a:r>
              <a:rPr lang="en-US" sz="2400" dirty="0"/>
              <a:t> um </a:t>
            </a:r>
            <a:r>
              <a:rPr lang="en-US" sz="2400" dirty="0" err="1" smtClean="0"/>
              <a:t>afrakstur</a:t>
            </a:r>
            <a:r>
              <a:rPr lang="en-US" sz="2400" dirty="0" smtClean="0"/>
              <a:t> </a:t>
            </a:r>
            <a:r>
              <a:rPr lang="en-US" sz="2400" dirty="0" err="1"/>
              <a:t>og</a:t>
            </a:r>
            <a:r>
              <a:rPr lang="en-US" sz="2400" dirty="0"/>
              <a:t> </a:t>
            </a:r>
            <a:r>
              <a:rPr lang="en-US" sz="2400" dirty="0" err="1"/>
              <a:t>ávinning</a:t>
            </a:r>
            <a:r>
              <a:rPr lang="en-US" sz="2400" dirty="0"/>
              <a:t> </a:t>
            </a:r>
            <a:r>
              <a:rPr lang="en-US" sz="2400" dirty="0" err="1"/>
              <a:t>verkefnisins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533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z="4000" dirty="0" smtClean="0"/>
              <a:t>Öndvegisstyrkir</a:t>
            </a:r>
            <a:endParaRPr lang="is-I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59"/>
          </a:xfrm>
        </p:spPr>
        <p:txBody>
          <a:bodyPr/>
          <a:lstStyle/>
          <a:p>
            <a:r>
              <a:rPr lang="en-US" sz="2400" dirty="0" err="1" smtClean="0"/>
              <a:t>Eru</a:t>
            </a:r>
            <a:r>
              <a:rPr lang="en-US" sz="2400" dirty="0" smtClean="0"/>
              <a:t> </a:t>
            </a:r>
            <a:r>
              <a:rPr lang="en-US" sz="2400" dirty="0" err="1"/>
              <a:t>ætlaðir</a:t>
            </a:r>
            <a:r>
              <a:rPr lang="en-US" sz="2400" dirty="0"/>
              <a:t> </a:t>
            </a:r>
            <a:r>
              <a:rPr lang="en-US" sz="2400" dirty="0" err="1"/>
              <a:t>til</a:t>
            </a:r>
            <a:r>
              <a:rPr lang="en-US" sz="2400" dirty="0"/>
              <a:t> </a:t>
            </a:r>
            <a:r>
              <a:rPr lang="en-US" sz="2400" dirty="0" err="1"/>
              <a:t>umfangsmikilla</a:t>
            </a:r>
            <a:r>
              <a:rPr lang="en-US" sz="2400" dirty="0"/>
              <a:t> </a:t>
            </a:r>
            <a:r>
              <a:rPr lang="en-US" sz="2400" dirty="0" err="1" smtClean="0"/>
              <a:t>verkefna</a:t>
            </a:r>
            <a:r>
              <a:rPr lang="en-US" sz="2400" dirty="0" smtClean="0"/>
              <a:t> </a:t>
            </a:r>
            <a:r>
              <a:rPr lang="en-US" sz="2400" dirty="0" err="1"/>
              <a:t>sem</a:t>
            </a:r>
            <a:r>
              <a:rPr lang="en-US" sz="2400" dirty="0"/>
              <a:t> </a:t>
            </a:r>
            <a:r>
              <a:rPr lang="en-US" sz="2400" dirty="0" err="1"/>
              <a:t>eru</a:t>
            </a:r>
            <a:r>
              <a:rPr lang="en-US" sz="2400" dirty="0"/>
              <a:t> </a:t>
            </a:r>
            <a:r>
              <a:rPr lang="en-US" sz="2400" dirty="0" err="1"/>
              <a:t>líkleg</a:t>
            </a:r>
            <a:r>
              <a:rPr lang="en-US" sz="2400" dirty="0"/>
              <a:t> </a:t>
            </a:r>
            <a:r>
              <a:rPr lang="en-US" sz="2400" dirty="0" err="1"/>
              <a:t>til</a:t>
            </a:r>
            <a:r>
              <a:rPr lang="en-US" sz="2400" dirty="0"/>
              <a:t> </a:t>
            </a:r>
            <a:r>
              <a:rPr lang="en-US" sz="2400" dirty="0" err="1"/>
              <a:t>að</a:t>
            </a:r>
            <a:r>
              <a:rPr lang="en-US" sz="2400" dirty="0"/>
              <a:t> </a:t>
            </a:r>
            <a:r>
              <a:rPr lang="en-US" sz="2400" dirty="0" err="1"/>
              <a:t>skila</a:t>
            </a:r>
            <a:r>
              <a:rPr lang="en-US" sz="2400" dirty="0"/>
              <a:t> </a:t>
            </a:r>
            <a:r>
              <a:rPr lang="en-US" sz="2400" dirty="0" err="1"/>
              <a:t>íslenskum</a:t>
            </a:r>
            <a:r>
              <a:rPr lang="en-US" sz="2400" dirty="0"/>
              <a:t> </a:t>
            </a:r>
            <a:r>
              <a:rPr lang="en-US" sz="2400" dirty="0" err="1" smtClean="0"/>
              <a:t>rannsóknum</a:t>
            </a:r>
            <a:r>
              <a:rPr lang="en-US" sz="2400" dirty="0" smtClean="0"/>
              <a:t> </a:t>
            </a:r>
            <a:r>
              <a:rPr lang="en-US" sz="2400" dirty="0"/>
              <a:t>í </a:t>
            </a:r>
            <a:r>
              <a:rPr lang="en-US" sz="2400" dirty="0" err="1"/>
              <a:t>fremstu</a:t>
            </a:r>
            <a:r>
              <a:rPr lang="en-US" sz="2400" dirty="0"/>
              <a:t> </a:t>
            </a:r>
            <a:r>
              <a:rPr lang="en-US" sz="2400" dirty="0" err="1"/>
              <a:t>röð</a:t>
            </a:r>
            <a:r>
              <a:rPr lang="en-US" sz="2400" dirty="0"/>
              <a:t> á </a:t>
            </a:r>
            <a:r>
              <a:rPr lang="en-US" sz="2400" dirty="0" err="1"/>
              <a:t>alþjóðavettvangi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/>
              <a:t>E</a:t>
            </a:r>
            <a:r>
              <a:rPr lang="en-US" sz="2400" dirty="0" err="1" smtClean="0"/>
              <a:t>ru</a:t>
            </a:r>
            <a:r>
              <a:rPr lang="en-US" sz="2400" dirty="0" smtClean="0"/>
              <a:t> </a:t>
            </a:r>
            <a:r>
              <a:rPr lang="en-US" sz="2400" dirty="0" err="1"/>
              <a:t>ætlaðir</a:t>
            </a:r>
            <a:r>
              <a:rPr lang="en-US" sz="2400" dirty="0"/>
              <a:t> </a:t>
            </a:r>
            <a:r>
              <a:rPr lang="en-US" sz="2400" dirty="0" err="1" smtClean="0"/>
              <a:t>rannsóknarhópum</a:t>
            </a:r>
            <a:r>
              <a:rPr lang="en-US" sz="2400" dirty="0" smtClean="0"/>
              <a:t>, </a:t>
            </a:r>
            <a:r>
              <a:rPr lang="en-US" sz="2400" dirty="0" err="1" smtClean="0"/>
              <a:t>ekki</a:t>
            </a:r>
            <a:r>
              <a:rPr lang="en-US" sz="2400" dirty="0" smtClean="0"/>
              <a:t> </a:t>
            </a:r>
            <a:r>
              <a:rPr lang="en-US" sz="2400" dirty="0" err="1"/>
              <a:t>er</a:t>
            </a:r>
            <a:r>
              <a:rPr lang="en-US" sz="2400" dirty="0"/>
              <a:t> </a:t>
            </a:r>
            <a:r>
              <a:rPr lang="en-US" sz="2400" dirty="0" err="1"/>
              <a:t>gert</a:t>
            </a:r>
            <a:r>
              <a:rPr lang="en-US" sz="2400" dirty="0"/>
              <a:t> </a:t>
            </a:r>
            <a:r>
              <a:rPr lang="en-US" sz="2400" dirty="0" err="1"/>
              <a:t>ráð</a:t>
            </a:r>
            <a:r>
              <a:rPr lang="en-US" sz="2400" dirty="0"/>
              <a:t> </a:t>
            </a:r>
            <a:r>
              <a:rPr lang="en-US" sz="2400" dirty="0" err="1"/>
              <a:t>fyrir</a:t>
            </a:r>
            <a:r>
              <a:rPr lang="en-US" sz="2400" dirty="0"/>
              <a:t> </a:t>
            </a:r>
            <a:r>
              <a:rPr lang="en-US" sz="2400" dirty="0" err="1"/>
              <a:t>að</a:t>
            </a:r>
            <a:r>
              <a:rPr lang="en-US" sz="2400" dirty="0"/>
              <a:t> </a:t>
            </a:r>
            <a:r>
              <a:rPr lang="en-US" sz="2400" dirty="0" err="1" smtClean="0"/>
              <a:t>einungis</a:t>
            </a:r>
            <a:r>
              <a:rPr lang="en-US" sz="2400" dirty="0" smtClean="0"/>
              <a:t> </a:t>
            </a:r>
            <a:r>
              <a:rPr lang="en-US" sz="2400" dirty="0" err="1"/>
              <a:t>verkefnisstjóri</a:t>
            </a:r>
            <a:r>
              <a:rPr lang="en-US" sz="2400" dirty="0"/>
              <a:t> </a:t>
            </a:r>
            <a:r>
              <a:rPr lang="en-US" sz="2400" dirty="0" err="1"/>
              <a:t>sé</a:t>
            </a:r>
            <a:r>
              <a:rPr lang="en-US" sz="2400" dirty="0"/>
              <a:t> </a:t>
            </a:r>
            <a:r>
              <a:rPr lang="en-US" sz="2400" dirty="0" err="1"/>
              <a:t>skráður</a:t>
            </a:r>
            <a:r>
              <a:rPr lang="en-US" sz="2400" dirty="0"/>
              <a:t> á </a:t>
            </a:r>
            <a:r>
              <a:rPr lang="en-US" sz="2400" dirty="0" err="1" smtClean="0"/>
              <a:t>umsókn</a:t>
            </a:r>
            <a:r>
              <a:rPr lang="en-US" sz="2400" dirty="0" smtClean="0"/>
              <a:t> </a:t>
            </a:r>
            <a:r>
              <a:rPr lang="en-US" sz="2400" dirty="0" err="1"/>
              <a:t>heldur</a:t>
            </a:r>
            <a:r>
              <a:rPr lang="en-US" sz="2400" dirty="0"/>
              <a:t> </a:t>
            </a:r>
            <a:r>
              <a:rPr lang="en-US" sz="2400" dirty="0" err="1"/>
              <a:t>einnig</a:t>
            </a:r>
            <a:r>
              <a:rPr lang="en-US" sz="2400" dirty="0"/>
              <a:t> </a:t>
            </a:r>
            <a:r>
              <a:rPr lang="en-US" sz="2400" dirty="0" err="1" smtClean="0"/>
              <a:t>meðumsækjendur</a:t>
            </a:r>
            <a:r>
              <a:rPr lang="en-US" sz="2400" dirty="0" smtClean="0"/>
              <a:t>.</a:t>
            </a:r>
            <a:endParaRPr lang="en-US" sz="2400" dirty="0"/>
          </a:p>
          <a:p>
            <a:pPr lvl="1"/>
            <a:r>
              <a:rPr lang="en-US" sz="2000" dirty="0" err="1" smtClean="0"/>
              <a:t>Verkefnisstjórn</a:t>
            </a:r>
            <a:r>
              <a:rPr lang="en-US" sz="2000" dirty="0" smtClean="0"/>
              <a:t>  </a:t>
            </a:r>
            <a:r>
              <a:rPr lang="en-US" sz="2000" dirty="0" err="1" smtClean="0"/>
              <a:t>skal</a:t>
            </a:r>
            <a:r>
              <a:rPr lang="en-US" sz="2000" dirty="0" smtClean="0"/>
              <a:t> </a:t>
            </a:r>
            <a:r>
              <a:rPr lang="en-US" sz="2000" dirty="0" err="1" smtClean="0"/>
              <a:t>vera</a:t>
            </a:r>
            <a:r>
              <a:rPr lang="en-US" sz="2000" dirty="0" smtClean="0"/>
              <a:t> í </a:t>
            </a:r>
            <a:r>
              <a:rPr lang="en-US" sz="2000" dirty="0" err="1" smtClean="0"/>
              <a:t>höndum</a:t>
            </a:r>
            <a:r>
              <a:rPr lang="en-US" sz="2000" dirty="0"/>
              <a:t> </a:t>
            </a:r>
            <a:r>
              <a:rPr lang="en-US" sz="2000" dirty="0" err="1" smtClean="0"/>
              <a:t>vísindamanna</a:t>
            </a:r>
            <a:r>
              <a:rPr lang="en-US" sz="2000" dirty="0" smtClean="0"/>
              <a:t> </a:t>
            </a:r>
            <a:r>
              <a:rPr lang="en-US" sz="2000" dirty="0" err="1" smtClean="0"/>
              <a:t>með</a:t>
            </a:r>
            <a:r>
              <a:rPr lang="en-US" sz="2000" dirty="0" smtClean="0"/>
              <a:t> </a:t>
            </a:r>
            <a:r>
              <a:rPr lang="en-US" sz="2000" dirty="0" err="1" smtClean="0"/>
              <a:t>viðurkennda</a:t>
            </a:r>
            <a:r>
              <a:rPr lang="en-US" sz="2000" dirty="0" smtClean="0"/>
              <a:t> </a:t>
            </a:r>
            <a:r>
              <a:rPr lang="en-US" sz="2000" dirty="0" err="1"/>
              <a:t>reynslu</a:t>
            </a:r>
            <a:r>
              <a:rPr lang="en-US" sz="2000" dirty="0"/>
              <a:t> </a:t>
            </a:r>
            <a:r>
              <a:rPr lang="en-US" sz="2000" dirty="0" err="1"/>
              <a:t>af</a:t>
            </a:r>
            <a:r>
              <a:rPr lang="en-US" sz="2000" dirty="0"/>
              <a:t> </a:t>
            </a:r>
            <a:r>
              <a:rPr lang="en-US" sz="2000" dirty="0" err="1"/>
              <a:t>rannsóknarvinnu</a:t>
            </a:r>
            <a:r>
              <a:rPr lang="en-US" sz="2000" dirty="0"/>
              <a:t> </a:t>
            </a:r>
            <a:r>
              <a:rPr lang="en-US" sz="2000" dirty="0" err="1"/>
              <a:t>og</a:t>
            </a:r>
            <a:r>
              <a:rPr lang="en-US" sz="2000" dirty="0"/>
              <a:t> </a:t>
            </a:r>
            <a:r>
              <a:rPr lang="en-US" sz="2000" dirty="0" err="1" smtClean="0"/>
              <a:t>stjórnun</a:t>
            </a:r>
            <a:r>
              <a:rPr lang="en-US" sz="2000" dirty="0" smtClean="0"/>
              <a:t> </a:t>
            </a:r>
            <a:r>
              <a:rPr lang="en-US" sz="2000" dirty="0" err="1"/>
              <a:t>stórra</a:t>
            </a:r>
            <a:r>
              <a:rPr lang="en-US" sz="2000" dirty="0"/>
              <a:t> </a:t>
            </a:r>
            <a:r>
              <a:rPr lang="en-US" sz="2000" dirty="0" err="1" smtClean="0"/>
              <a:t>rannsóknarverkefna</a:t>
            </a:r>
            <a:endParaRPr lang="en-US" sz="2000" dirty="0" smtClean="0"/>
          </a:p>
          <a:p>
            <a:pPr lvl="1"/>
            <a:r>
              <a:rPr lang="en-US" sz="2000" dirty="0" err="1"/>
              <a:t>F</a:t>
            </a:r>
            <a:r>
              <a:rPr lang="en-US" sz="2000" dirty="0" err="1" smtClean="0"/>
              <a:t>ramlag</a:t>
            </a:r>
            <a:r>
              <a:rPr lang="en-US" sz="2000" dirty="0" smtClean="0"/>
              <a:t> </a:t>
            </a:r>
            <a:r>
              <a:rPr lang="en-US" sz="2000" dirty="0" err="1" smtClean="0"/>
              <a:t>doktors</a:t>
            </a:r>
            <a:r>
              <a:rPr lang="en-US" sz="2000" dirty="0" err="1"/>
              <a:t>-</a:t>
            </a:r>
            <a:r>
              <a:rPr lang="en-US" sz="2000" dirty="0" err="1" smtClean="0"/>
              <a:t>og</a:t>
            </a:r>
            <a:r>
              <a:rPr lang="en-US" sz="2000" dirty="0" smtClean="0"/>
              <a:t> </a:t>
            </a:r>
            <a:r>
              <a:rPr lang="en-US" sz="2000" dirty="0" err="1" smtClean="0"/>
              <a:t>meistaranema</a:t>
            </a:r>
            <a:endParaRPr lang="en-US" sz="2000" dirty="0" smtClean="0"/>
          </a:p>
          <a:p>
            <a:pPr lvl="1"/>
            <a:r>
              <a:rPr lang="en-US" sz="2000" dirty="0" err="1"/>
              <a:t>Samstarf</a:t>
            </a:r>
            <a:r>
              <a:rPr lang="en-US" sz="2000" dirty="0"/>
              <a:t> </a:t>
            </a:r>
            <a:r>
              <a:rPr lang="en-US" sz="2000" dirty="0" err="1"/>
              <a:t>við</a:t>
            </a:r>
            <a:r>
              <a:rPr lang="en-US" sz="2000" dirty="0"/>
              <a:t> </a:t>
            </a:r>
            <a:r>
              <a:rPr lang="en-US" sz="2000" dirty="0" err="1"/>
              <a:t>erlenda</a:t>
            </a:r>
            <a:r>
              <a:rPr lang="en-US" sz="2000" dirty="0"/>
              <a:t> </a:t>
            </a:r>
            <a:r>
              <a:rPr lang="en-US" sz="2000" dirty="0" err="1"/>
              <a:t>rannsóknarhópa</a:t>
            </a:r>
            <a:r>
              <a:rPr lang="en-US" sz="2000" dirty="0"/>
              <a:t> </a:t>
            </a:r>
            <a:r>
              <a:rPr lang="en-US" sz="2000" dirty="0" err="1"/>
              <a:t>og</a:t>
            </a:r>
            <a:r>
              <a:rPr lang="en-US" sz="2000" dirty="0"/>
              <a:t> </a:t>
            </a:r>
            <a:r>
              <a:rPr lang="en-US" sz="2000" dirty="0" err="1" smtClean="0"/>
              <a:t>vísindamenn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400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Rannsóknastöðustyrkir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59"/>
          </a:xfrm>
        </p:spPr>
        <p:txBody>
          <a:bodyPr/>
          <a:lstStyle/>
          <a:p>
            <a:r>
              <a:rPr lang="en-US" sz="2200" dirty="0" err="1" smtClean="0"/>
              <a:t>Ætlaðir</a:t>
            </a:r>
            <a:r>
              <a:rPr lang="en-US" sz="2200" dirty="0"/>
              <a:t> </a:t>
            </a:r>
            <a:r>
              <a:rPr lang="en-US" sz="2200" dirty="0" err="1"/>
              <a:t>ungum</a:t>
            </a:r>
            <a:r>
              <a:rPr lang="en-US" sz="2200" dirty="0"/>
              <a:t> </a:t>
            </a:r>
            <a:r>
              <a:rPr lang="en-US" sz="2200" dirty="0" err="1"/>
              <a:t>vísindamönnum</a:t>
            </a:r>
            <a:r>
              <a:rPr lang="en-US" sz="2200" dirty="0"/>
              <a:t> </a:t>
            </a:r>
            <a:r>
              <a:rPr lang="en-US" sz="2200" dirty="0" err="1"/>
              <a:t>sem</a:t>
            </a:r>
            <a:r>
              <a:rPr lang="en-US" sz="2200" dirty="0"/>
              <a:t> </a:t>
            </a:r>
            <a:r>
              <a:rPr lang="en-US" sz="2200" dirty="0" err="1"/>
              <a:t>lokið</a:t>
            </a:r>
            <a:r>
              <a:rPr lang="en-US" sz="2200" dirty="0"/>
              <a:t> </a:t>
            </a:r>
            <a:r>
              <a:rPr lang="en-US" sz="2200" dirty="0" err="1"/>
              <a:t>hafa</a:t>
            </a:r>
            <a:r>
              <a:rPr lang="en-US" sz="2200" dirty="0"/>
              <a:t> </a:t>
            </a:r>
            <a:r>
              <a:rPr lang="en-US" sz="2200" dirty="0" err="1" smtClean="0"/>
              <a:t>doktorsnámi</a:t>
            </a:r>
            <a:r>
              <a:rPr lang="en-US" sz="2200" dirty="0" smtClean="0"/>
              <a:t> </a:t>
            </a:r>
            <a:r>
              <a:rPr lang="en-US" sz="2200" dirty="0" err="1"/>
              <a:t>innan</a:t>
            </a:r>
            <a:r>
              <a:rPr lang="en-US" sz="2200" dirty="0"/>
              <a:t> 5 </a:t>
            </a:r>
            <a:r>
              <a:rPr lang="en-US" sz="2200" dirty="0" err="1"/>
              <a:t>ára</a:t>
            </a:r>
            <a:r>
              <a:rPr lang="en-US" sz="2200" dirty="0"/>
              <a:t> </a:t>
            </a:r>
            <a:r>
              <a:rPr lang="en-US" sz="2200" dirty="0" err="1"/>
              <a:t>frá</a:t>
            </a:r>
            <a:r>
              <a:rPr lang="en-US" sz="2200" dirty="0"/>
              <a:t> </a:t>
            </a:r>
            <a:r>
              <a:rPr lang="en-US" sz="2200" dirty="0" err="1"/>
              <a:t>því</a:t>
            </a:r>
            <a:r>
              <a:rPr lang="en-US" sz="2200" dirty="0"/>
              <a:t> </a:t>
            </a:r>
            <a:r>
              <a:rPr lang="en-US" sz="2200" dirty="0" err="1"/>
              <a:t>að</a:t>
            </a:r>
            <a:r>
              <a:rPr lang="en-US" sz="2200" dirty="0"/>
              <a:t> </a:t>
            </a:r>
            <a:r>
              <a:rPr lang="en-US" sz="2200" dirty="0" err="1"/>
              <a:t>verkefni</a:t>
            </a:r>
            <a:r>
              <a:rPr lang="en-US" sz="2200" dirty="0"/>
              <a:t> </a:t>
            </a:r>
            <a:r>
              <a:rPr lang="en-US" sz="2200" dirty="0" err="1" smtClean="0"/>
              <a:t>hefst</a:t>
            </a:r>
            <a:r>
              <a:rPr lang="en-US" sz="2200" dirty="0" smtClean="0"/>
              <a:t>. </a:t>
            </a:r>
          </a:p>
          <a:p>
            <a:r>
              <a:rPr lang="en-US" sz="2200" dirty="0" err="1" smtClean="0"/>
              <a:t>Staðfesting</a:t>
            </a:r>
            <a:r>
              <a:rPr lang="en-US" sz="2200" dirty="0" smtClean="0"/>
              <a:t> </a:t>
            </a:r>
            <a:r>
              <a:rPr lang="en-US" sz="2200" dirty="0" err="1"/>
              <a:t>frá</a:t>
            </a:r>
            <a:r>
              <a:rPr lang="en-US" sz="2200" dirty="0"/>
              <a:t> </a:t>
            </a:r>
            <a:r>
              <a:rPr lang="en-US" sz="2200" dirty="0" err="1"/>
              <a:t>gestgjafastofnun</a:t>
            </a:r>
            <a:r>
              <a:rPr lang="en-US" sz="2200" dirty="0"/>
              <a:t> </a:t>
            </a:r>
            <a:r>
              <a:rPr lang="en-US" sz="2200" dirty="0" smtClean="0"/>
              <a:t>(letter of intent) </a:t>
            </a:r>
            <a:r>
              <a:rPr lang="en-US" sz="2200" dirty="0" err="1" smtClean="0"/>
              <a:t>þarf</a:t>
            </a:r>
            <a:r>
              <a:rPr lang="en-US" sz="2200" dirty="0" smtClean="0"/>
              <a:t> </a:t>
            </a:r>
            <a:r>
              <a:rPr lang="en-US" sz="2200" dirty="0" err="1" smtClean="0"/>
              <a:t>að</a:t>
            </a:r>
            <a:r>
              <a:rPr lang="en-US" sz="2200" dirty="0" smtClean="0"/>
              <a:t> </a:t>
            </a:r>
            <a:r>
              <a:rPr lang="en-US" sz="2200" dirty="0" err="1" smtClean="0"/>
              <a:t>fylgja</a:t>
            </a:r>
            <a:r>
              <a:rPr lang="en-US" sz="2200" dirty="0" smtClean="0"/>
              <a:t> </a:t>
            </a:r>
            <a:r>
              <a:rPr lang="en-US" sz="2200" dirty="0" err="1" smtClean="0"/>
              <a:t>umsókn</a:t>
            </a:r>
            <a:r>
              <a:rPr lang="en-US" sz="2200" dirty="0" smtClean="0"/>
              <a:t>.</a:t>
            </a:r>
          </a:p>
          <a:p>
            <a:r>
              <a:rPr lang="en-US" sz="2200" dirty="0" err="1"/>
              <a:t>Styrkurinn</a:t>
            </a:r>
            <a:r>
              <a:rPr lang="en-US" sz="2200" dirty="0"/>
              <a:t> </a:t>
            </a:r>
            <a:r>
              <a:rPr lang="en-US" sz="2200" dirty="0" err="1"/>
              <a:t>úr</a:t>
            </a:r>
            <a:r>
              <a:rPr lang="en-US" sz="2200" dirty="0"/>
              <a:t> </a:t>
            </a:r>
            <a:r>
              <a:rPr lang="en-US" sz="2200" dirty="0" err="1"/>
              <a:t>Rannsóknasjóði</a:t>
            </a:r>
            <a:r>
              <a:rPr lang="en-US" sz="2200" dirty="0"/>
              <a:t> </a:t>
            </a:r>
            <a:r>
              <a:rPr lang="en-US" sz="2200" dirty="0" err="1" smtClean="0"/>
              <a:t>getur</a:t>
            </a:r>
            <a:r>
              <a:rPr lang="en-US" sz="2200" dirty="0" smtClean="0"/>
              <a:t> </a:t>
            </a:r>
            <a:r>
              <a:rPr lang="en-US" sz="2200" dirty="0" err="1" smtClean="0"/>
              <a:t>numið</a:t>
            </a:r>
            <a:r>
              <a:rPr lang="en-US" sz="2200" dirty="0" smtClean="0"/>
              <a:t> </a:t>
            </a:r>
            <a:r>
              <a:rPr lang="en-US" sz="2200" dirty="0" err="1" smtClean="0"/>
              <a:t>allt</a:t>
            </a:r>
            <a:r>
              <a:rPr lang="en-US" sz="2200" dirty="0" smtClean="0"/>
              <a:t> </a:t>
            </a:r>
            <a:r>
              <a:rPr lang="en-US" sz="2200" dirty="0" err="1"/>
              <a:t>að</a:t>
            </a:r>
            <a:r>
              <a:rPr lang="en-US" sz="2200" dirty="0"/>
              <a:t> 100% </a:t>
            </a:r>
            <a:r>
              <a:rPr lang="en-US" sz="2200" dirty="0" err="1" smtClean="0"/>
              <a:t>af</a:t>
            </a:r>
            <a:r>
              <a:rPr lang="en-US" sz="2200" dirty="0" smtClean="0"/>
              <a:t> </a:t>
            </a:r>
            <a:r>
              <a:rPr lang="en-US" sz="2200" dirty="0" err="1"/>
              <a:t>heildarkostnaði</a:t>
            </a:r>
            <a:r>
              <a:rPr lang="en-US" sz="2200" dirty="0"/>
              <a:t> </a:t>
            </a:r>
            <a:r>
              <a:rPr lang="en-US" sz="2200" dirty="0" err="1" smtClean="0"/>
              <a:t>verkefnis</a:t>
            </a:r>
            <a:r>
              <a:rPr lang="en-US" sz="2200" dirty="0" smtClean="0"/>
              <a:t>.</a:t>
            </a:r>
          </a:p>
          <a:p>
            <a:r>
              <a:rPr lang="en-US" sz="2200" dirty="0" err="1"/>
              <a:t>U</a:t>
            </a:r>
            <a:r>
              <a:rPr lang="en-US" sz="2200" dirty="0" err="1" smtClean="0"/>
              <a:t>msækjandi</a:t>
            </a:r>
            <a:r>
              <a:rPr lang="en-US" sz="2200" dirty="0" smtClean="0"/>
              <a:t> </a:t>
            </a:r>
            <a:r>
              <a:rPr lang="en-US" sz="2200" dirty="0" err="1" smtClean="0"/>
              <a:t>skal</a:t>
            </a:r>
            <a:r>
              <a:rPr lang="en-US" sz="2200" dirty="0" smtClean="0"/>
              <a:t> </a:t>
            </a:r>
            <a:r>
              <a:rPr lang="en-US" sz="2200" dirty="0" err="1" smtClean="0"/>
              <a:t>gera</a:t>
            </a:r>
            <a:r>
              <a:rPr lang="en-US" sz="2200" dirty="0" smtClean="0"/>
              <a:t> </a:t>
            </a:r>
            <a:r>
              <a:rPr lang="en-US" sz="2200" dirty="0" err="1"/>
              <a:t>grein</a:t>
            </a:r>
            <a:r>
              <a:rPr lang="en-US" sz="2200" dirty="0"/>
              <a:t> </a:t>
            </a:r>
            <a:r>
              <a:rPr lang="en-US" sz="2200" dirty="0" err="1"/>
              <a:t>fyrir</a:t>
            </a:r>
            <a:r>
              <a:rPr lang="en-US" sz="2200" dirty="0"/>
              <a:t> </a:t>
            </a:r>
            <a:r>
              <a:rPr lang="en-US" sz="2200" dirty="0" err="1"/>
              <a:t>samhengi</a:t>
            </a:r>
            <a:r>
              <a:rPr lang="en-US" sz="2200" dirty="0"/>
              <a:t> </a:t>
            </a:r>
            <a:r>
              <a:rPr lang="en-US" sz="2200" dirty="0" err="1"/>
              <a:t>verkefnisins</a:t>
            </a:r>
            <a:r>
              <a:rPr lang="en-US" sz="2200" dirty="0"/>
              <a:t> </a:t>
            </a:r>
            <a:r>
              <a:rPr lang="en-US" sz="2200" dirty="0" err="1"/>
              <a:t>við</a:t>
            </a:r>
            <a:r>
              <a:rPr lang="en-US" sz="2200" dirty="0"/>
              <a:t> </a:t>
            </a:r>
            <a:r>
              <a:rPr lang="en-US" sz="2200" dirty="0" err="1"/>
              <a:t>fyrri</a:t>
            </a:r>
            <a:r>
              <a:rPr lang="en-US" sz="2200" dirty="0"/>
              <a:t> </a:t>
            </a:r>
            <a:r>
              <a:rPr lang="en-US" sz="2200" dirty="0" err="1" smtClean="0"/>
              <a:t>rannsóknir</a:t>
            </a:r>
            <a:r>
              <a:rPr lang="en-US" sz="2200" dirty="0"/>
              <a:t>, </a:t>
            </a:r>
            <a:r>
              <a:rPr lang="en-US" sz="2200" dirty="0" err="1"/>
              <a:t>hvernig</a:t>
            </a:r>
            <a:r>
              <a:rPr lang="en-US" sz="2200" dirty="0"/>
              <a:t> </a:t>
            </a:r>
            <a:r>
              <a:rPr lang="en-US" sz="2200" dirty="0" err="1"/>
              <a:t>verkefnið</a:t>
            </a:r>
            <a:r>
              <a:rPr lang="en-US" sz="2200" dirty="0"/>
              <a:t> muni </a:t>
            </a:r>
            <a:r>
              <a:rPr lang="en-US" sz="2200" dirty="0" err="1"/>
              <a:t>stuðla</a:t>
            </a:r>
            <a:r>
              <a:rPr lang="en-US" sz="2200" dirty="0"/>
              <a:t> </a:t>
            </a:r>
            <a:r>
              <a:rPr lang="en-US" sz="2200" dirty="0" err="1"/>
              <a:t>að</a:t>
            </a:r>
            <a:r>
              <a:rPr lang="en-US" sz="2200" dirty="0"/>
              <a:t> </a:t>
            </a:r>
            <a:r>
              <a:rPr lang="en-US" sz="2200" dirty="0" err="1" smtClean="0"/>
              <a:t>starfsframa</a:t>
            </a:r>
            <a:r>
              <a:rPr lang="en-US" sz="2200" dirty="0" smtClean="0"/>
              <a:t> </a:t>
            </a:r>
            <a:r>
              <a:rPr lang="en-US" sz="2200" dirty="0" err="1"/>
              <a:t>og</a:t>
            </a:r>
            <a:r>
              <a:rPr lang="en-US" sz="2200" dirty="0"/>
              <a:t> </a:t>
            </a:r>
            <a:r>
              <a:rPr lang="en-US" sz="2200" dirty="0" err="1" smtClean="0"/>
              <a:t>framtíðaráætlunum</a:t>
            </a:r>
            <a:r>
              <a:rPr lang="en-US" sz="2200" dirty="0" smtClean="0"/>
              <a:t> </a:t>
            </a:r>
            <a:r>
              <a:rPr lang="en-US" sz="2200" dirty="0" err="1"/>
              <a:t>innan</a:t>
            </a:r>
            <a:r>
              <a:rPr lang="en-US" sz="2200" dirty="0"/>
              <a:t> </a:t>
            </a:r>
            <a:r>
              <a:rPr lang="en-US" sz="2200" dirty="0" err="1" smtClean="0"/>
              <a:t>rannsóknasamfélagsins</a:t>
            </a:r>
            <a:r>
              <a:rPr lang="en-US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4716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z="3600" dirty="0" smtClean="0"/>
              <a:t>Doktorsnemar</a:t>
            </a:r>
            <a:endParaRPr lang="is-I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2"/>
          </p:nvPr>
        </p:nvSpPr>
        <p:spPr>
          <a:xfrm>
            <a:off x="467544" y="1268760"/>
            <a:ext cx="7992888" cy="4392488"/>
          </a:xfrm>
        </p:spPr>
        <p:txBody>
          <a:bodyPr/>
          <a:lstStyle/>
          <a:p>
            <a:r>
              <a:rPr lang="is-IS" sz="2800" dirty="0"/>
              <a:t>Ekki eru sérstök eyðublöð vegna styrkja til </a:t>
            </a:r>
            <a:r>
              <a:rPr lang="is-IS" sz="2800" dirty="0" smtClean="0"/>
              <a:t>doktorsnema, hægt </a:t>
            </a:r>
            <a:r>
              <a:rPr lang="is-IS" sz="2800" dirty="0"/>
              <a:t>er að sækja um styrk vegna doktorsnáms bæði í verkefnisstyrksumsókn og í umsókn um </a:t>
            </a:r>
            <a:r>
              <a:rPr lang="is-IS" sz="2800" dirty="0" smtClean="0"/>
              <a:t>öndvegisstyrk. </a:t>
            </a:r>
            <a:endParaRPr lang="is-IS" sz="2800" dirty="0"/>
          </a:p>
          <a:p>
            <a:pPr lvl="1"/>
            <a:r>
              <a:rPr lang="is-IS" sz="2200" dirty="0" smtClean="0"/>
              <a:t>PI sækir um laun fyrir </a:t>
            </a:r>
            <a:r>
              <a:rPr lang="is-IS" sz="2200" b="1" dirty="0" smtClean="0"/>
              <a:t>ónafngreindan</a:t>
            </a:r>
            <a:r>
              <a:rPr lang="is-IS" sz="2200" dirty="0" smtClean="0"/>
              <a:t> doktorsnema. Ef verkefnið er styrkt er doktorsstaðan auglýst til umsóknar.</a:t>
            </a:r>
          </a:p>
          <a:p>
            <a:pPr lvl="1"/>
            <a:r>
              <a:rPr lang="is-IS" sz="2200" dirty="0" smtClean="0"/>
              <a:t>PI </a:t>
            </a:r>
            <a:r>
              <a:rPr lang="is-IS" sz="2200" dirty="0"/>
              <a:t>sækir um laun fyrir </a:t>
            </a:r>
            <a:r>
              <a:rPr lang="is-IS" sz="2200" b="1" dirty="0"/>
              <a:t>nafngreindan</a:t>
            </a:r>
            <a:r>
              <a:rPr lang="is-IS" sz="2200" dirty="0"/>
              <a:t> doktorsnema. Nemandi er meðumsækjandi og skilar inn greinargerð þar sem fram kemur hvernig verkefnið tengist framtíðaráformum  hans í </a:t>
            </a:r>
            <a:r>
              <a:rPr lang="is-IS" sz="2200" dirty="0" smtClean="0"/>
              <a:t>rannsóknum.</a:t>
            </a:r>
            <a:endParaRPr lang="is-IS" sz="2200" dirty="0"/>
          </a:p>
        </p:txBody>
      </p:sp>
    </p:spTree>
    <p:extLst>
      <p:ext uri="{BB962C8B-B14F-4D97-AF65-F5344CB8AC3E}">
        <p14:creationId xmlns:p14="http://schemas.microsoft.com/office/powerpoint/2010/main" val="19607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is-IS" sz="4000" dirty="0" smtClean="0"/>
              <a:t>Styrkupphæðir</a:t>
            </a:r>
            <a:endParaRPr lang="is-I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71081"/>
              </p:ext>
            </p:extLst>
          </p:nvPr>
        </p:nvGraphicFramePr>
        <p:xfrm>
          <a:off x="827584" y="2060848"/>
          <a:ext cx="7632847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080120"/>
                <a:gridCol w="1152128"/>
                <a:gridCol w="1008112"/>
                <a:gridCol w="720080"/>
                <a:gridCol w="1296143"/>
              </a:tblGrid>
              <a:tr h="1068398">
                <a:tc>
                  <a:txBody>
                    <a:bodyPr/>
                    <a:lstStyle/>
                    <a:p>
                      <a:r>
                        <a:rPr lang="is-IS" dirty="0" smtClean="0"/>
                        <a:t>Styrkir</a:t>
                      </a:r>
                      <a:endParaRPr lang="is-I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12 mánuðir</a:t>
                      </a:r>
                      <a:endParaRPr lang="is-IS" baseline="0" dirty="0" smtClean="0"/>
                    </a:p>
                    <a:p>
                      <a:pPr algn="ctr"/>
                      <a:r>
                        <a:rPr lang="is-IS" baseline="0" dirty="0" smtClean="0"/>
                        <a:t>(</a:t>
                      </a:r>
                      <a:r>
                        <a:rPr lang="is-IS" baseline="0" dirty="0" err="1" smtClean="0"/>
                        <a:t>mkr</a:t>
                      </a:r>
                      <a:r>
                        <a:rPr lang="is-IS" baseline="0" dirty="0" smtClean="0"/>
                        <a:t>.)</a:t>
                      </a:r>
                      <a:endParaRPr lang="is-I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24</a:t>
                      </a:r>
                      <a:r>
                        <a:rPr lang="is-IS" baseline="0" dirty="0" smtClean="0"/>
                        <a:t> mánuðir (</a:t>
                      </a:r>
                      <a:r>
                        <a:rPr lang="is-IS" baseline="0" dirty="0" err="1" smtClean="0"/>
                        <a:t>mkr</a:t>
                      </a:r>
                      <a:r>
                        <a:rPr lang="is-IS" baseline="0" dirty="0" smtClean="0"/>
                        <a:t>.)</a:t>
                      </a:r>
                      <a:endParaRPr lang="is-I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dirty="0" smtClean="0"/>
                        <a:t>36 mánuðir (</a:t>
                      </a:r>
                      <a:r>
                        <a:rPr lang="is-IS" dirty="0" err="1" smtClean="0"/>
                        <a:t>mkr</a:t>
                      </a:r>
                      <a:r>
                        <a:rPr lang="is-IS" dirty="0" smtClean="0"/>
                        <a:t>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RSJ %</a:t>
                      </a:r>
                      <a:endParaRPr lang="is-I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Samrekstur</a:t>
                      </a:r>
                      <a:r>
                        <a:rPr lang="is-IS" baseline="0" dirty="0" smtClean="0"/>
                        <a:t> </a:t>
                      </a:r>
                      <a:endParaRPr lang="is-IS" dirty="0"/>
                    </a:p>
                  </a:txBody>
                  <a:tcPr anchor="ctr"/>
                </a:tc>
              </a:tr>
              <a:tr h="773667">
                <a:tc>
                  <a:txBody>
                    <a:bodyPr/>
                    <a:lstStyle/>
                    <a:p>
                      <a:r>
                        <a:rPr lang="is-IS" dirty="0" smtClean="0"/>
                        <a:t>Öndvegisstyrkir</a:t>
                      </a:r>
                      <a:endParaRPr lang="is-I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35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70</a:t>
                      </a:r>
                      <a:endParaRPr lang="is-I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105</a:t>
                      </a:r>
                      <a:endParaRPr lang="is-I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85%</a:t>
                      </a:r>
                      <a:endParaRPr lang="is-I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20%</a:t>
                      </a:r>
                      <a:endParaRPr lang="is-IS" dirty="0"/>
                    </a:p>
                  </a:txBody>
                  <a:tcPr anchor="ctr"/>
                </a:tc>
              </a:tr>
              <a:tr h="589461">
                <a:tc>
                  <a:txBody>
                    <a:bodyPr/>
                    <a:lstStyle/>
                    <a:p>
                      <a:r>
                        <a:rPr lang="is-IS" dirty="0" smtClean="0"/>
                        <a:t>Verkefnisstyrkir</a:t>
                      </a:r>
                      <a:endParaRPr lang="is-IS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10</a:t>
                      </a:r>
                      <a:endParaRPr lang="is-I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20</a:t>
                      </a:r>
                      <a:endParaRPr lang="is-I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30</a:t>
                      </a:r>
                      <a:endParaRPr lang="is-I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85%</a:t>
                      </a:r>
                      <a:endParaRPr lang="is-I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20%</a:t>
                      </a:r>
                      <a:endParaRPr lang="is-IS" dirty="0"/>
                    </a:p>
                  </a:txBody>
                  <a:tcPr anchor="ctr"/>
                </a:tc>
              </a:tr>
              <a:tr h="736826">
                <a:tc>
                  <a:txBody>
                    <a:bodyPr/>
                    <a:lstStyle/>
                    <a:p>
                      <a:r>
                        <a:rPr lang="is-IS" dirty="0" smtClean="0"/>
                        <a:t>Rannsóknastöðustyrkir</a:t>
                      </a:r>
                      <a:endParaRPr lang="is-I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7</a:t>
                      </a:r>
                      <a:endParaRPr lang="is-I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14</a:t>
                      </a:r>
                      <a:endParaRPr lang="is-I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21</a:t>
                      </a:r>
                      <a:endParaRPr lang="is-I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100%</a:t>
                      </a:r>
                      <a:endParaRPr lang="is-I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20%</a:t>
                      </a:r>
                      <a:endParaRPr lang="is-I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66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z="4000" dirty="0" smtClean="0"/>
              <a:t>Viðurkenndur kostnaður</a:t>
            </a:r>
            <a:endParaRPr lang="is-I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59"/>
          </a:xfrm>
        </p:spPr>
        <p:txBody>
          <a:bodyPr/>
          <a:lstStyle/>
          <a:p>
            <a:r>
              <a:rPr lang="is-IS" sz="2400" dirty="0" smtClean="0"/>
              <a:t>Laun og launatengd gjöld</a:t>
            </a:r>
          </a:p>
          <a:p>
            <a:r>
              <a:rPr lang="is-IS" sz="2400" dirty="0" smtClean="0"/>
              <a:t>Rekstrarkostnaður</a:t>
            </a:r>
          </a:p>
          <a:p>
            <a:r>
              <a:rPr lang="is-IS" sz="2400" dirty="0" smtClean="0"/>
              <a:t>Ferðakostnaður</a:t>
            </a:r>
          </a:p>
          <a:p>
            <a:r>
              <a:rPr lang="is-IS" sz="2400" dirty="0" smtClean="0"/>
              <a:t>Aðkeypt þjónusta</a:t>
            </a:r>
          </a:p>
          <a:p>
            <a:r>
              <a:rPr lang="is-IS" sz="2400" dirty="0" smtClean="0"/>
              <a:t>Kynning á niðurstöðum</a:t>
            </a:r>
          </a:p>
          <a:p>
            <a:pPr lvl="1"/>
            <a:r>
              <a:rPr lang="is-IS" sz="2000" dirty="0" smtClean="0"/>
              <a:t>500 </a:t>
            </a:r>
            <a:r>
              <a:rPr lang="is-IS" sz="2000" dirty="0" err="1" smtClean="0"/>
              <a:t>þkr</a:t>
            </a:r>
            <a:r>
              <a:rPr lang="is-IS" sz="2000" dirty="0" smtClean="0"/>
              <a:t> á lokaári verkefnis</a:t>
            </a:r>
          </a:p>
          <a:p>
            <a:r>
              <a:rPr lang="is-IS" sz="2400" dirty="0" smtClean="0"/>
              <a:t>Samrekstur og aðstaða</a:t>
            </a:r>
          </a:p>
          <a:p>
            <a:pPr lvl="1"/>
            <a:r>
              <a:rPr lang="en-US" sz="2000" dirty="0" smtClean="0"/>
              <a:t>20% </a:t>
            </a:r>
            <a:r>
              <a:rPr lang="en-US" sz="2000" dirty="0" err="1" smtClean="0"/>
              <a:t>af</a:t>
            </a:r>
            <a:r>
              <a:rPr lang="en-US" sz="2000" dirty="0" smtClean="0"/>
              <a:t> </a:t>
            </a:r>
            <a:r>
              <a:rPr lang="en-US" sz="2000" dirty="0" err="1" smtClean="0"/>
              <a:t>sóttum</a:t>
            </a:r>
            <a:r>
              <a:rPr lang="en-US" sz="2000" dirty="0" smtClean="0"/>
              <a:t> </a:t>
            </a:r>
            <a:r>
              <a:rPr lang="en-US" sz="2000" dirty="0" err="1" smtClean="0"/>
              <a:t>styrk</a:t>
            </a:r>
            <a:r>
              <a:rPr lang="en-US" sz="2000" dirty="0" smtClean="0"/>
              <a:t> </a:t>
            </a:r>
            <a:r>
              <a:rPr lang="en-US" sz="2000" dirty="0" err="1" smtClean="0"/>
              <a:t>til</a:t>
            </a:r>
            <a:r>
              <a:rPr lang="en-US" sz="2000" dirty="0" smtClean="0"/>
              <a:t> </a:t>
            </a:r>
            <a:r>
              <a:rPr lang="en-US" sz="2000" dirty="0" err="1" smtClean="0"/>
              <a:t>verkefnis</a:t>
            </a:r>
            <a:r>
              <a:rPr lang="en-US" sz="2000" dirty="0" smtClean="0"/>
              <a:t> </a:t>
            </a:r>
            <a:r>
              <a:rPr lang="en-US" sz="2000" dirty="0" err="1" smtClean="0"/>
              <a:t>að</a:t>
            </a:r>
            <a:r>
              <a:rPr lang="en-US" sz="2000" dirty="0" smtClean="0"/>
              <a:t> </a:t>
            </a:r>
            <a:r>
              <a:rPr lang="en-US" sz="2000" dirty="0" err="1" smtClean="0"/>
              <a:t>aðkeyptri</a:t>
            </a:r>
            <a:r>
              <a:rPr lang="en-US" sz="2000" dirty="0" smtClean="0"/>
              <a:t> </a:t>
            </a:r>
            <a:r>
              <a:rPr lang="en-US" sz="2000" dirty="0" err="1" smtClean="0"/>
              <a:t>þjónustu</a:t>
            </a:r>
            <a:r>
              <a:rPr lang="en-US" sz="2000" dirty="0" smtClean="0"/>
              <a:t> </a:t>
            </a:r>
            <a:r>
              <a:rPr lang="en-US" sz="2000" dirty="0" err="1" smtClean="0"/>
              <a:t>undanskilinni</a:t>
            </a:r>
            <a:r>
              <a:rPr lang="en-US" sz="2000" dirty="0"/>
              <a:t>. </a:t>
            </a:r>
            <a:r>
              <a:rPr lang="en-US" sz="2000" dirty="0" err="1" smtClean="0"/>
              <a:t>Styrkur</a:t>
            </a:r>
            <a:r>
              <a:rPr lang="en-US" sz="2000" dirty="0" smtClean="0"/>
              <a:t> </a:t>
            </a:r>
            <a:r>
              <a:rPr lang="en-US" sz="2000" dirty="0" err="1" smtClean="0"/>
              <a:t>vegna</a:t>
            </a:r>
            <a:r>
              <a:rPr lang="en-US" sz="2000" dirty="0" smtClean="0"/>
              <a:t> </a:t>
            </a:r>
            <a:r>
              <a:rPr lang="en-US" sz="2000" dirty="0" err="1" smtClean="0"/>
              <a:t>þessa</a:t>
            </a:r>
            <a:r>
              <a:rPr lang="en-US" sz="2000" dirty="0" smtClean="0"/>
              <a:t> </a:t>
            </a:r>
            <a:r>
              <a:rPr lang="en-US" sz="2000" dirty="0" err="1" smtClean="0"/>
              <a:t>leggst</a:t>
            </a:r>
            <a:r>
              <a:rPr lang="en-US" sz="2000" dirty="0" smtClean="0"/>
              <a:t> </a:t>
            </a:r>
            <a:r>
              <a:rPr lang="en-US" sz="2000" dirty="0" err="1" smtClean="0"/>
              <a:t>ofan</a:t>
            </a:r>
            <a:r>
              <a:rPr lang="en-US" sz="2000" dirty="0" smtClean="0"/>
              <a:t> á </a:t>
            </a:r>
            <a:r>
              <a:rPr lang="en-US" sz="2000" dirty="0" err="1" smtClean="0"/>
              <a:t>heildarstyrk</a:t>
            </a:r>
            <a:r>
              <a:rPr lang="en-US" sz="2000" dirty="0" smtClean="0"/>
              <a:t> </a:t>
            </a:r>
            <a:r>
              <a:rPr lang="en-US" sz="2000" dirty="0" err="1"/>
              <a:t>Rannsóknasjóðs</a:t>
            </a:r>
            <a:r>
              <a:rPr lang="en-US" sz="2000" dirty="0"/>
              <a:t> </a:t>
            </a:r>
            <a:r>
              <a:rPr lang="en-US" sz="2000" dirty="0" err="1" smtClean="0"/>
              <a:t>til</a:t>
            </a:r>
            <a:r>
              <a:rPr lang="en-US" sz="2000" dirty="0" smtClean="0"/>
              <a:t> </a:t>
            </a:r>
            <a:r>
              <a:rPr lang="en-US" sz="2000" dirty="0" err="1" smtClean="0"/>
              <a:t>verkefnisins</a:t>
            </a:r>
            <a:endParaRPr lang="en-US" sz="2000" dirty="0" smtClean="0"/>
          </a:p>
          <a:p>
            <a:r>
              <a:rPr lang="en-US" sz="2400" dirty="0"/>
              <a:t>Gera </a:t>
            </a:r>
            <a:r>
              <a:rPr lang="en-US" sz="2400" dirty="0" err="1"/>
              <a:t>þarf</a:t>
            </a:r>
            <a:r>
              <a:rPr lang="en-US" sz="2400" dirty="0"/>
              <a:t> </a:t>
            </a:r>
            <a:r>
              <a:rPr lang="en-US" sz="2400" dirty="0" err="1" smtClean="0"/>
              <a:t>ítalega</a:t>
            </a:r>
            <a:r>
              <a:rPr lang="en-US" sz="2400" dirty="0" smtClean="0"/>
              <a:t> </a:t>
            </a:r>
            <a:r>
              <a:rPr lang="en-US" sz="2400" dirty="0" err="1" smtClean="0"/>
              <a:t>grein</a:t>
            </a:r>
            <a:r>
              <a:rPr lang="en-US" sz="2400" dirty="0" smtClean="0"/>
              <a:t> </a:t>
            </a:r>
            <a:r>
              <a:rPr lang="en-US" sz="2400" dirty="0" err="1"/>
              <a:t>fyrir</a:t>
            </a:r>
            <a:r>
              <a:rPr lang="en-US" sz="2400" dirty="0"/>
              <a:t> </a:t>
            </a:r>
            <a:r>
              <a:rPr lang="en-US" sz="2400" dirty="0" err="1"/>
              <a:t>öllum</a:t>
            </a:r>
            <a:r>
              <a:rPr lang="en-US" sz="2400" dirty="0"/>
              <a:t> </a:t>
            </a:r>
            <a:r>
              <a:rPr lang="en-US" sz="2400" dirty="0" err="1" smtClean="0"/>
              <a:t>kostnaði</a:t>
            </a:r>
            <a:r>
              <a:rPr lang="en-US" sz="2400" dirty="0" smtClean="0"/>
              <a:t> </a:t>
            </a:r>
            <a:r>
              <a:rPr lang="en-US" sz="2400" dirty="0" err="1" smtClean="0"/>
              <a:t>og</a:t>
            </a:r>
            <a:r>
              <a:rPr lang="en-US" sz="2400" dirty="0" smtClean="0"/>
              <a:t> </a:t>
            </a:r>
            <a:r>
              <a:rPr lang="en-US" sz="2400" dirty="0" err="1" smtClean="0"/>
              <a:t>hvernig</a:t>
            </a:r>
            <a:r>
              <a:rPr lang="en-US" sz="2400" dirty="0" smtClean="0"/>
              <a:t> </a:t>
            </a:r>
            <a:r>
              <a:rPr lang="en-US" sz="2400" dirty="0" err="1" smtClean="0"/>
              <a:t>hann</a:t>
            </a:r>
            <a:r>
              <a:rPr lang="en-US" sz="2400" dirty="0" smtClean="0"/>
              <a:t> </a:t>
            </a:r>
            <a:r>
              <a:rPr lang="en-US" sz="2400" dirty="0" err="1" smtClean="0"/>
              <a:t>tengist</a:t>
            </a:r>
            <a:r>
              <a:rPr lang="en-US" sz="2400" dirty="0" smtClean="0"/>
              <a:t> </a:t>
            </a:r>
            <a:r>
              <a:rPr lang="en-US" sz="2400" dirty="0" err="1" smtClean="0"/>
              <a:t>verkefninu</a:t>
            </a:r>
            <a:endParaRPr lang="is-IS" sz="2400" dirty="0" smtClean="0"/>
          </a:p>
        </p:txBody>
      </p:sp>
    </p:spTree>
    <p:extLst>
      <p:ext uri="{BB962C8B-B14F-4D97-AF65-F5344CB8AC3E}">
        <p14:creationId xmlns:p14="http://schemas.microsoft.com/office/powerpoint/2010/main" val="161073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3700</TotalTime>
  <Words>1107</Words>
  <Application>Microsoft Office PowerPoint</Application>
  <PresentationFormat>On-screen Show (4:3)</PresentationFormat>
  <Paragraphs>190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Rannsóknasjóður 2015</vt:lpstr>
      <vt:lpstr>Rannsóknasjóður</vt:lpstr>
      <vt:lpstr>Hæfniskröfur</vt:lpstr>
      <vt:lpstr>Almennar kröfur </vt:lpstr>
      <vt:lpstr>Öndvegisstyrkir</vt:lpstr>
      <vt:lpstr>Rannsóknastöðustyrkir</vt:lpstr>
      <vt:lpstr>Doktorsnemar</vt:lpstr>
      <vt:lpstr>Styrkupphæðir</vt:lpstr>
      <vt:lpstr>Viðurkenndur kostnaður</vt:lpstr>
      <vt:lpstr>Laun og launatengdgjöld</vt:lpstr>
      <vt:lpstr>Umsóknargögn</vt:lpstr>
      <vt:lpstr>Sniðmát fyrir verkefnislýsingu</vt:lpstr>
      <vt:lpstr>Afurðir Afurðir verkefna eru mælanlegar „einingar“ sem út úr verkefninu koma  </vt:lpstr>
      <vt:lpstr>Frávísun umsókna</vt:lpstr>
      <vt:lpstr>Matsferlið</vt:lpstr>
      <vt:lpstr>Fagráðin</vt:lpstr>
      <vt:lpstr>Fagráð</vt:lpstr>
      <vt:lpstr>Mat umsókna</vt:lpstr>
      <vt:lpstr>Röðun umsókna</vt:lpstr>
      <vt:lpstr>Vísindanefnd leggur áherslu á eftirfarandi atriði í mati á umsóknum í RSJ</vt:lpstr>
      <vt:lpstr>Stjórn Rannsóknasjóðs 2012 - 2014</vt:lpstr>
      <vt:lpstr>Takk fyrir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Rannsóknamiðstöð Íslands Rannís</dc:title>
  <dc:creator>alla</dc:creator>
  <cp:lastModifiedBy>Guðlaug Þ. Kristjánsdóttir</cp:lastModifiedBy>
  <cp:revision>145</cp:revision>
  <dcterms:created xsi:type="dcterms:W3CDTF">2013-01-11T15:49:01Z</dcterms:created>
  <dcterms:modified xsi:type="dcterms:W3CDTF">2014-05-05T14:26:30Z</dcterms:modified>
</cp:coreProperties>
</file>