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3" r:id="rId2"/>
    <p:sldId id="356" r:id="rId3"/>
    <p:sldId id="380" r:id="rId4"/>
    <p:sldId id="381" r:id="rId5"/>
    <p:sldId id="371" r:id="rId6"/>
    <p:sldId id="372" r:id="rId7"/>
    <p:sldId id="373" r:id="rId8"/>
    <p:sldId id="374" r:id="rId9"/>
    <p:sldId id="382" r:id="rId10"/>
    <p:sldId id="385" r:id="rId11"/>
    <p:sldId id="379" r:id="rId12"/>
  </p:sldIdLst>
  <p:sldSz cx="12192000" cy="6858000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08" autoAdjust="0"/>
  </p:normalViewPr>
  <p:slideViewPr>
    <p:cSldViewPr>
      <p:cViewPr varScale="1">
        <p:scale>
          <a:sx n="105" d="100"/>
          <a:sy n="105" d="100"/>
        </p:scale>
        <p:origin x="663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n-fs\Rannsoknaognyskopunarsvid$\5.07%20Skattfr&#225;dr&#225;ttur%20fyrir%20n&#253;sk&#246;punarfyrirt&#230;ki\5.07.04%20T&#246;lfr&#230;&#240;i\Skattur_T&#246;lfr&#230;&#240;i_Grei&#240;slu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b="1"/>
              <a:t>Skattendurgreiðsla vegna R&amp;Þ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>
        <c:manualLayout>
          <c:layoutTarget val="inner"/>
          <c:xMode val="edge"/>
          <c:yMode val="edge"/>
          <c:x val="0.14857293032797342"/>
          <c:y val="0.17879006989636057"/>
          <c:w val="0.78935281339994523"/>
          <c:h val="0.59911599987094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'Samantekt fyrir árin'!$S$26</c:f>
              <c:strCache>
                <c:ptCount val="1"/>
                <c:pt idx="0">
                  <c:v>Skattfrádráttur 
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'Samantekt fyrir árin'!$R$27:$R$34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'Samantekt fyrir árin'!$S$27:$S$34</c:f>
              <c:numCache>
                <c:formatCode>_-* #,##0\ _k_r_._-;\-* #,##0\ _k_r_._-;_-* "-"\ _k_r_._-;_-@_-</c:formatCode>
                <c:ptCount val="8"/>
                <c:pt idx="0">
                  <c:v>659</c:v>
                </c:pt>
                <c:pt idx="1">
                  <c:v>948</c:v>
                </c:pt>
                <c:pt idx="2">
                  <c:v>1128</c:v>
                </c:pt>
                <c:pt idx="3">
                  <c:v>1240</c:v>
                </c:pt>
                <c:pt idx="4">
                  <c:v>1189</c:v>
                </c:pt>
                <c:pt idx="5">
                  <c:v>1442</c:v>
                </c:pt>
                <c:pt idx="6">
                  <c:v>2658</c:v>
                </c:pt>
                <c:pt idx="7">
                  <c:v>2797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8-4FDB-8AB0-B03458CF5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6926976"/>
        <c:axId val="846923056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'Samantekt fyrir árin'!$U$26</c15:sqref>
                        </c15:formulaRef>
                      </c:ext>
                    </c:extLst>
                    <c:strCache>
                      <c:ptCount val="1"/>
                      <c:pt idx="0">
                        <c:v>Tækniþróunarsjóður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'Samantekt fyrir árin'!$R$27:$R$34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'Samantekt fyrir árin'!$U$27:$U$33</c15:sqref>
                        </c15:formulaRef>
                      </c:ext>
                    </c:extLst>
                    <c:numCache>
                      <c:formatCode>_-* #,##0\ _k_r_._-;\-* #,##0\ _k_r_._-;_-* "-"\ _k_r_._-;_-@_-</c:formatCode>
                      <c:ptCount val="7"/>
                      <c:pt idx="0">
                        <c:v>720</c:v>
                      </c:pt>
                      <c:pt idx="1">
                        <c:v>725</c:v>
                      </c:pt>
                      <c:pt idx="2">
                        <c:v>1265</c:v>
                      </c:pt>
                      <c:pt idx="3">
                        <c:v>988</c:v>
                      </c:pt>
                      <c:pt idx="4">
                        <c:v>1373</c:v>
                      </c:pt>
                      <c:pt idx="5">
                        <c:v>2353</c:v>
                      </c:pt>
                      <c:pt idx="6">
                        <c:v>2383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5A8-4FDB-8AB0-B03458CF5FE6}"/>
                  </c:ext>
                </c:extLst>
              </c15:ser>
            </c15:filteredBarSeries>
          </c:ext>
        </c:extLst>
      </c:barChart>
      <c:catAx>
        <c:axId val="84692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846923056"/>
        <c:crosses val="autoZero"/>
        <c:auto val="1"/>
        <c:lblAlgn val="ctr"/>
        <c:lblOffset val="100"/>
        <c:noMultiLvlLbl val="0"/>
      </c:catAx>
      <c:valAx>
        <c:axId val="846923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M. kr.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s-IS"/>
            </a:p>
          </c:txPr>
        </c:title>
        <c:numFmt formatCode="_-* #,##0\ _k_r_._-;\-* #,##0\ _k_r_._-;_-* &quot;-&quot;\ _k_r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84692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0.66688</cdr:x>
      <cdr:y>0.10142</cdr:y>
    </cdr:from>
    <cdr:to>
      <cdr:x>0.80817</cdr:x>
      <cdr:y>0.28252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920490" y="320039"/>
          <a:ext cx="830580" cy="571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is-IS" i="1"/>
            <a:t>3x hækkun á þaki </a:t>
          </a:r>
        </a:p>
      </cdr:txBody>
    </cdr:sp>
  </cdr:relSizeAnchor>
  <cdr:relSizeAnchor xmlns:cdr="http://schemas.openxmlformats.org/drawingml/2006/chartDrawing">
    <cdr:from>
      <cdr:x>0.73688</cdr:x>
      <cdr:y>0.23181</cdr:y>
    </cdr:from>
    <cdr:to>
      <cdr:x>0.73817</cdr:x>
      <cdr:y>0.78237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4331970" y="731519"/>
          <a:ext cx="7620" cy="173736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55EE36C-F2C1-49D4-808F-4194D550817F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CE899D7-79C3-4A4E-AF68-77E239E809E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3529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F6F20BD2-14BF-40C5-927F-5C496B7DAF01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10766F5-CA78-43A6-B43C-77B60D26007D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1468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B261DD-3908-48D1-912C-E8056E3FE9E7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45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37943" y="12677312"/>
            <a:ext cx="3860800" cy="365125"/>
          </a:xfrm>
        </p:spPr>
        <p:txBody>
          <a:bodyPr/>
          <a:lstStyle/>
          <a:p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314466" y="12982601"/>
            <a:ext cx="1344149" cy="97422"/>
          </a:xfrm>
        </p:spPr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7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tvinnuvega- og nýsköpunarráðuneytið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996351"/>
            <a:ext cx="279101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jármála- og efnahagsráðuneytið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53" y="5996351"/>
            <a:ext cx="290969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313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74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354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540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 smtClean="0"/>
              <a:t>Skattfrádráttur</a:t>
            </a:r>
            <a:endParaRPr lang="is-IS" sz="1800" dirty="0"/>
          </a:p>
        </p:txBody>
      </p:sp>
      <p:pic>
        <p:nvPicPr>
          <p:cNvPr id="13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313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4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 smtClean="0"/>
              <a:t>Skattfrádráttur</a:t>
            </a:r>
            <a:endParaRPr lang="is-IS" sz="1800" dirty="0"/>
          </a:p>
        </p:txBody>
      </p:sp>
    </p:spTree>
    <p:extLst>
      <p:ext uri="{BB962C8B-B14F-4D97-AF65-F5344CB8AC3E}">
        <p14:creationId xmlns:p14="http://schemas.microsoft.com/office/powerpoint/2010/main" val="345200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163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123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 smtClean="0"/>
              <a:t>Skattfrádráttur</a:t>
            </a:r>
            <a:endParaRPr lang="is-IS" sz="1800" dirty="0"/>
          </a:p>
        </p:txBody>
      </p:sp>
      <p:pic>
        <p:nvPicPr>
          <p:cNvPr id="10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313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9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8" name="Picture 2" descr="https://www.rannis.is/media/logo/Kennimark-A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313" y="5949280"/>
            <a:ext cx="8859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0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9310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939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76B1-5D54-43AF-BCCE-337FEB5466AA}" type="datetimeFigureOut">
              <a:rPr lang="is-IS" smtClean="0"/>
              <a:pPr/>
              <a:t>23.1.2019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D308-2D80-48F3-8988-3247DCB3422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688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600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96753"/>
            <a:ext cx="7772400" cy="1470025"/>
          </a:xfrm>
        </p:spPr>
        <p:txBody>
          <a:bodyPr>
            <a:noAutofit/>
          </a:bodyPr>
          <a:lstStyle/>
          <a:p>
            <a:r>
              <a:rPr lang="is-IS" sz="5300" dirty="0">
                <a:solidFill>
                  <a:schemeClr val="bg1"/>
                </a:solidFill>
              </a:rPr>
              <a:t>SKATTFRÁDRÁTTUR</a:t>
            </a:r>
            <a:endParaRPr lang="is-I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Endurgreiðsla rannsóknar- og þróunarkostnaðar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0589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639616" y="1124744"/>
            <a:ext cx="6984776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s-IS" sz="2700" b="1" dirty="0"/>
              <a:t>Þróun endurgreiðslu</a:t>
            </a:r>
            <a:endParaRPr lang="is-IS" sz="2700" dirty="0"/>
          </a:p>
          <a:p>
            <a:pPr marL="0" indent="0">
              <a:buNone/>
            </a:pPr>
            <a:endParaRPr lang="is-IS" sz="27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006113" y="2204864"/>
          <a:ext cx="6251783" cy="373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45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052736"/>
            <a:ext cx="8440248" cy="512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700" b="1" dirty="0"/>
              <a:t>Markmið</a:t>
            </a:r>
          </a:p>
          <a:p>
            <a:pPr marL="0" indent="0">
              <a:buNone/>
            </a:pPr>
            <a:r>
              <a:rPr lang="is-IS" sz="2700" dirty="0"/>
              <a:t>Markmiðið er að efla rannsóknir og þróunarstarf og bæta samkeppnisskilyrði nýsköpunarfyrirtækja með því að veita þeim rétt til skattfrádráttar vegna kostnaðar við nýsköpunarverkefni.</a:t>
            </a:r>
          </a:p>
          <a:p>
            <a:pPr marL="0" indent="0">
              <a:buNone/>
            </a:pPr>
            <a:endParaRPr lang="is-IS" sz="2700" b="1" dirty="0"/>
          </a:p>
          <a:p>
            <a:pPr marL="0" indent="0">
              <a:buNone/>
            </a:pPr>
            <a:r>
              <a:rPr lang="is-IS" sz="2700" b="1" dirty="0"/>
              <a:t>Fyrir hverja?</a:t>
            </a:r>
          </a:p>
          <a:p>
            <a:pPr marL="0" indent="0">
              <a:buNone/>
            </a:pPr>
            <a:r>
              <a:rPr lang="is-IS" sz="2700" dirty="0"/>
              <a:t>Fyrirtæki sem eru eigendur rannsókna- eða þróunarverkefna. Háskólar og stofnanir teljast ekki fyrirtæki í skilningi þessara laga.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endParaRPr lang="is-I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566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136904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s-IS" sz="2900" b="1" dirty="0"/>
              <a:t>Hvað er í boði?</a:t>
            </a:r>
          </a:p>
          <a:p>
            <a:pPr marL="0" indent="0">
              <a:buNone/>
            </a:pPr>
            <a:r>
              <a:rPr lang="is-IS" sz="2900" dirty="0"/>
              <a:t>Fyrirtæki sem er eigandi að rannsóknar- eða þróunarverkefni á rétt á frádrætti frá álögðum tekjuskatti sem nemur allt að 20% af útlögðum kostnaði vegna þessara verkefna. </a:t>
            </a:r>
          </a:p>
          <a:p>
            <a:pPr marL="0" indent="0">
              <a:buNone/>
            </a:pPr>
            <a:endParaRPr lang="is-IS" sz="2900" dirty="0"/>
          </a:p>
          <a:p>
            <a:pPr marL="0" indent="0">
              <a:buNone/>
            </a:pPr>
            <a:r>
              <a:rPr lang="is-IS" sz="2900" dirty="0"/>
              <a:t>Hámark kostnaðar til útreiknings hjá hverju fyrirtæki er 600 m. kr. (900 m.kr. ef um er að ræða samstarfsverkefni og ef fyrirtækið er með aðkeypta rannsóknar- eða þróunarvinnu</a:t>
            </a:r>
            <a:r>
              <a:rPr lang="is-IS" sz="2900" dirty="0" smtClean="0"/>
              <a:t>).</a:t>
            </a:r>
          </a:p>
          <a:p>
            <a:pPr marL="0" indent="0">
              <a:buNone/>
            </a:pPr>
            <a:endParaRPr lang="is-IS" sz="2900" dirty="0"/>
          </a:p>
          <a:p>
            <a:pPr marL="0" indent="0">
              <a:buNone/>
            </a:pPr>
            <a:r>
              <a:rPr lang="is-IS" sz="2900" dirty="0" smtClean="0"/>
              <a:t>Á </a:t>
            </a:r>
            <a:r>
              <a:rPr lang="is-IS" sz="2900" dirty="0"/>
              <a:t>við gjaldárið 2020 vegna rekstrarársins </a:t>
            </a:r>
            <a:r>
              <a:rPr lang="is-IS" sz="2900" dirty="0" smtClean="0"/>
              <a:t>2019.</a:t>
            </a:r>
            <a:endParaRPr lang="is-IS" sz="2900" b="1" dirty="0"/>
          </a:p>
          <a:p>
            <a:pPr marL="0" indent="0">
              <a:buNone/>
            </a:pPr>
            <a:endParaRPr lang="is-IS" sz="2900" dirty="0"/>
          </a:p>
          <a:p>
            <a:pPr marL="0" indent="0">
              <a:buNone/>
            </a:pPr>
            <a:r>
              <a:rPr lang="is-IS" sz="2900" dirty="0"/>
              <a:t>Skattfrádráttur miðast við </a:t>
            </a:r>
            <a:r>
              <a:rPr lang="is-IS" sz="2900" dirty="0" smtClean="0"/>
              <a:t>verkefni </a:t>
            </a:r>
            <a:r>
              <a:rPr lang="is-IS" sz="2900" dirty="0"/>
              <a:t>og þarf að sækja um fyrir hvert verkefni.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152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s-IS" sz="5700" b="1" dirty="0"/>
              <a:t>Ferlið</a:t>
            </a:r>
          </a:p>
          <a:p>
            <a:pPr marL="0" indent="0">
              <a:buNone/>
            </a:pPr>
            <a:r>
              <a:rPr lang="is-IS" sz="5700" dirty="0"/>
              <a:t>Fyrirtæki sækja um staðfestingu á rannsókna- eða þróunarverkefni til Rannís.</a:t>
            </a:r>
          </a:p>
          <a:p>
            <a:pPr marL="0" indent="0">
              <a:buNone/>
            </a:pPr>
            <a:endParaRPr lang="is-IS" sz="5700" dirty="0"/>
          </a:p>
          <a:p>
            <a:pPr marL="0" indent="0">
              <a:buNone/>
            </a:pPr>
            <a:r>
              <a:rPr lang="is-IS" sz="5700" dirty="0"/>
              <a:t>Fyrirtæki sem fá staðfestingu á rannsókna- eða þróunarverkefni eiga rétt á frádrætti á tekjuskatti. Fyrirtæki gera grein fyrir kostnaði á skattskýrslu til </a:t>
            </a:r>
            <a:r>
              <a:rPr lang="is-IS" sz="5700" dirty="0" smtClean="0"/>
              <a:t>RSK og þarf endurskoðandi að staðfesta uppgjörið.</a:t>
            </a:r>
            <a:endParaRPr lang="is-IS" sz="5700" dirty="0"/>
          </a:p>
          <a:p>
            <a:pPr marL="0" indent="0">
              <a:buNone/>
            </a:pPr>
            <a:endParaRPr lang="is-IS" sz="5700" dirty="0"/>
          </a:p>
          <a:p>
            <a:pPr marL="0" indent="0">
              <a:buNone/>
            </a:pPr>
            <a:r>
              <a:rPr lang="is-IS" sz="5700" dirty="0"/>
              <a:t>Sé álagður tekjuskattur lægri en ákvarðaður frádráttur, eða lögaðila </a:t>
            </a:r>
            <a:r>
              <a:rPr lang="is-IS" sz="5700" dirty="0" smtClean="0"/>
              <a:t>er ekki </a:t>
            </a:r>
            <a:r>
              <a:rPr lang="is-IS" sz="5700" dirty="0"/>
              <a:t>ákvarðaður tekjuskattur vegna skattalegs taps, </a:t>
            </a:r>
            <a:r>
              <a:rPr lang="is-IS" sz="5700" dirty="0" smtClean="0"/>
              <a:t>er </a:t>
            </a:r>
            <a:r>
              <a:rPr lang="is-IS" sz="5700" dirty="0"/>
              <a:t>frádrátturinn greiddur út.</a:t>
            </a: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345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700" b="1" dirty="0"/>
              <a:t>Umsókn</a:t>
            </a:r>
          </a:p>
          <a:p>
            <a:pPr marL="0" indent="0">
              <a:buNone/>
            </a:pPr>
            <a:r>
              <a:rPr lang="is-IS" sz="2700" dirty="0"/>
              <a:t>Gera þarf grein fyrir verkefni á umsóknarvef Rannís.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Stutt viðskiptaáætlun þarf að fylgja með umsókninni, sniðmát er á heimasíðu </a:t>
            </a:r>
            <a:r>
              <a:rPr lang="is-IS" sz="2700" dirty="0" smtClean="0"/>
              <a:t>Rannís - lögbundið.</a:t>
            </a:r>
            <a:endParaRPr lang="is-IS" sz="2700" dirty="0"/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Ef verkefni eru samstarfsverkefni þarf samstarfs-samningur að liggja fyrir milli umsækjenda.</a:t>
            </a:r>
          </a:p>
          <a:p>
            <a:pPr marL="0" indent="0">
              <a:buNone/>
            </a:pPr>
            <a:endParaRPr lang="is-IS" sz="2700" u="sng" dirty="0"/>
          </a:p>
          <a:p>
            <a:pPr marL="0" indent="0">
              <a:buNone/>
            </a:pPr>
            <a:r>
              <a:rPr lang="is-IS" sz="2700" u="sng" dirty="0"/>
              <a:t>Sækja þarf um fyrir hvert verkefni fyrir sig.</a:t>
            </a:r>
          </a:p>
          <a:p>
            <a:pPr marL="0" indent="0">
              <a:buNone/>
            </a:pPr>
            <a:endParaRPr lang="is-IS" sz="2700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724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813690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700" b="1" dirty="0"/>
              <a:t>Kostnaður</a:t>
            </a:r>
          </a:p>
          <a:p>
            <a:pPr marL="0" indent="0">
              <a:buNone/>
            </a:pPr>
            <a:r>
              <a:rPr lang="is-IS" sz="2700" i="1" dirty="0"/>
              <a:t>Rannsóknar- og þróunarkostnaður:</a:t>
            </a:r>
            <a:r>
              <a:rPr lang="is-IS" sz="2700" dirty="0"/>
              <a:t> Beinn kostnaður við verkefnið og annarra aðfanga sem </a:t>
            </a:r>
            <a:r>
              <a:rPr lang="is-IS" sz="2700" u="sng" dirty="0"/>
              <a:t>eingöngu</a:t>
            </a:r>
            <a:r>
              <a:rPr lang="is-IS" sz="2700" dirty="0"/>
              <a:t> fellur til við verkefnið.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Með umsókn skal fylgja greinargóð lýsing á verkefninu ásamt verk- og kostnaðaráætlun.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Halda þarf öllum kostnaði við hvert verkefni aðskildum frá öðrum rekstri.</a:t>
            </a:r>
          </a:p>
          <a:p>
            <a:pPr marL="0" indent="0">
              <a:buNone/>
            </a:pPr>
            <a:endParaRPr lang="is-IS" sz="2700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0755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1124744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700" b="1" dirty="0"/>
              <a:t>Hámarks opinber stuðningur</a:t>
            </a:r>
          </a:p>
          <a:p>
            <a:pPr marL="0" indent="0">
              <a:buNone/>
            </a:pPr>
            <a:r>
              <a:rPr lang="is-IS" sz="2700" dirty="0"/>
              <a:t>Samanlagður styrkur frá opinberum aðilum að meðtöldum skattfrádrættinum getur ekki farið yfir ákveðin hlutföll.</a:t>
            </a:r>
          </a:p>
          <a:p>
            <a:pPr marL="0" indent="0">
              <a:buNone/>
            </a:pPr>
            <a:endParaRPr lang="is-IS" sz="2700" dirty="0"/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0" y="3140968"/>
            <a:ext cx="7071656" cy="188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4"/>
            <a:ext cx="770485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2700" b="1" dirty="0"/>
              <a:t>Umsóknafrestir</a:t>
            </a:r>
          </a:p>
          <a:p>
            <a:pPr marL="0" indent="0">
              <a:buNone/>
            </a:pPr>
            <a:endParaRPr lang="is-IS" sz="2700" b="1" dirty="0"/>
          </a:p>
          <a:p>
            <a:pPr marL="987425" indent="-361950">
              <a:buFont typeface="Wingdings" panose="05000000000000000000" pitchFamily="2" charset="2"/>
              <a:buChar char="ü"/>
            </a:pPr>
            <a:r>
              <a:rPr lang="is-IS" sz="2700" dirty="0"/>
              <a:t>Nýjar umsóknir – til 1. október.</a:t>
            </a:r>
          </a:p>
          <a:p>
            <a:pPr marL="987425" indent="-361950">
              <a:buFont typeface="Wingdings" panose="05000000000000000000" pitchFamily="2" charset="2"/>
              <a:buChar char="ü"/>
            </a:pPr>
            <a:r>
              <a:rPr lang="is-IS" sz="2700" dirty="0"/>
              <a:t>Framhaldsverkefni – til 1. apríl.</a:t>
            </a:r>
          </a:p>
          <a:p>
            <a:pPr marL="0" indent="0">
              <a:buNone/>
            </a:pPr>
            <a:endParaRPr lang="is-IS" sz="2700" dirty="0"/>
          </a:p>
          <a:p>
            <a:pPr marL="0" indent="0">
              <a:buNone/>
            </a:pPr>
            <a:r>
              <a:rPr lang="is-IS" sz="2700" dirty="0"/>
              <a:t>Athugið að þessir umsóknafrestir eru lögbundnir og það er ekki hægt að færa þá til.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Skattfrádráttur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517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623" y="2492896"/>
            <a:ext cx="5800725" cy="3800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23790" y="1628800"/>
            <a:ext cx="2214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b="1" dirty="0"/>
              <a:t>Hvaðan er sótt </a:t>
            </a:r>
            <a:r>
              <a:rPr lang="is-IS" b="1" dirty="0" smtClean="0"/>
              <a:t>2018?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004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25391</TotalTime>
  <Words>334</Words>
  <Application>Microsoft Office PowerPoint</Application>
  <PresentationFormat>Widescreen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SKATTFRÁDRÁTTUR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Rannsóknamiðstöð Íslands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Stefnumótun Tækniþróunarsjóðs</dc:title>
  <dc:creator>Sigurður Björnsson</dc:creator>
  <cp:lastModifiedBy>Sigurður Björnsson</cp:lastModifiedBy>
  <cp:revision>153</cp:revision>
  <cp:lastPrinted>2015-08-17T18:41:51Z</cp:lastPrinted>
  <dcterms:created xsi:type="dcterms:W3CDTF">2014-08-10T12:26:22Z</dcterms:created>
  <dcterms:modified xsi:type="dcterms:W3CDTF">2019-01-23T18:16:03Z</dcterms:modified>
</cp:coreProperties>
</file>