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53" r:id="rId2"/>
    <p:sldId id="356" r:id="rId3"/>
    <p:sldId id="380" r:id="rId4"/>
    <p:sldId id="381" r:id="rId5"/>
    <p:sldId id="371" r:id="rId6"/>
    <p:sldId id="372" r:id="rId7"/>
    <p:sldId id="373" r:id="rId8"/>
    <p:sldId id="374" r:id="rId9"/>
    <p:sldId id="382" r:id="rId10"/>
    <p:sldId id="385" r:id="rId11"/>
    <p:sldId id="379" r:id="rId12"/>
  </p:sldIdLst>
  <p:sldSz cx="12192000" cy="6858000"/>
  <p:notesSz cx="6797675" cy="9926638"/>
  <p:defaultTextStyle>
    <a:defPPr>
      <a:defRPr lang="is-I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01" autoAdjust="0"/>
    <p:restoredTop sz="94608" autoAdjust="0"/>
  </p:normalViewPr>
  <p:slideViewPr>
    <p:cSldViewPr>
      <p:cViewPr varScale="1">
        <p:scale>
          <a:sx n="105" d="100"/>
          <a:sy n="105" d="100"/>
        </p:scale>
        <p:origin x="663" y="5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ran-fs\Rannsoknaognyskopunarsvid$\5.07%20Skattfr&#225;dr&#225;ttur%20fyrir%20n&#253;sk&#246;punarfyrirt&#230;ki\5.07.04%20T&#246;lfr&#230;&#240;i\Skattur_T&#246;lfr&#230;&#240;i_Grei&#240;slur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s-IS" b="1"/>
              <a:t>Skattendurgreiðsla vegna R&amp;Þ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s-IS"/>
        </a:p>
      </c:txPr>
    </c:title>
    <c:autoTitleDeleted val="0"/>
    <c:plotArea>
      <c:layout>
        <c:manualLayout>
          <c:layoutTarget val="inner"/>
          <c:xMode val="edge"/>
          <c:yMode val="edge"/>
          <c:x val="0.14857293032797342"/>
          <c:y val="0.17879006989636057"/>
          <c:w val="0.78935281339994523"/>
          <c:h val="0.599115999870948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'Samantekt fyrir árin'!$S$26</c:f>
              <c:strCache>
                <c:ptCount val="1"/>
                <c:pt idx="0">
                  <c:v>Skattfrádráttur 
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numRef>
              <c:f>'Samantekt fyrir árin'!$R$27:$R$34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'Samantekt fyrir árin'!$S$27:$S$34</c:f>
              <c:numCache>
                <c:formatCode>_-* #,##0\ _k_r_._-;\-* #,##0\ _k_r_._-;_-* "-"\ _k_r_._-;_-@_-</c:formatCode>
                <c:ptCount val="8"/>
                <c:pt idx="0">
                  <c:v>659</c:v>
                </c:pt>
                <c:pt idx="1">
                  <c:v>948</c:v>
                </c:pt>
                <c:pt idx="2">
                  <c:v>1128</c:v>
                </c:pt>
                <c:pt idx="3">
                  <c:v>1240</c:v>
                </c:pt>
                <c:pt idx="4">
                  <c:v>1189</c:v>
                </c:pt>
                <c:pt idx="5">
                  <c:v>1442</c:v>
                </c:pt>
                <c:pt idx="6">
                  <c:v>2658</c:v>
                </c:pt>
                <c:pt idx="7">
                  <c:v>2797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5A8-4FDB-8AB0-B03458CF5F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46926976"/>
        <c:axId val="846923056"/>
        <c:extLst>
          <c:ext xmlns:c15="http://schemas.microsoft.com/office/drawing/2012/chart" uri="{02D57815-91ED-43cb-92C2-25804820EDAC}">
            <c15:filteredBarSeries>
              <c15:ser>
                <c:idx val="2"/>
                <c:order val="1"/>
                <c:tx>
                  <c:strRef>
                    <c:extLst>
                      <c:ext uri="{02D57815-91ED-43cb-92C2-25804820EDAC}">
                        <c15:formulaRef>
                          <c15:sqref>'Samantekt fyrir árin'!$U$26</c15:sqref>
                        </c15:formulaRef>
                      </c:ext>
                    </c:extLst>
                    <c:strCache>
                      <c:ptCount val="1"/>
                      <c:pt idx="0">
                        <c:v>Tækniþróunarsjóður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cat>
                  <c:numRef>
                    <c:extLst>
                      <c:ext uri="{02D57815-91ED-43cb-92C2-25804820EDAC}">
                        <c15:formulaRef>
                          <c15:sqref>'Samantekt fyrir árin'!$R$27:$R$34</c15:sqref>
                        </c15:formulaRef>
                      </c:ext>
                    </c:extLst>
                    <c:numCache>
                      <c:formatCode>General</c:formatCode>
                      <c:ptCount val="8"/>
                      <c:pt idx="0">
                        <c:v>2011</c:v>
                      </c:pt>
                      <c:pt idx="1">
                        <c:v>2012</c:v>
                      </c:pt>
                      <c:pt idx="2">
                        <c:v>2013</c:v>
                      </c:pt>
                      <c:pt idx="3">
                        <c:v>2014</c:v>
                      </c:pt>
                      <c:pt idx="4">
                        <c:v>2015</c:v>
                      </c:pt>
                      <c:pt idx="5">
                        <c:v>2016</c:v>
                      </c:pt>
                      <c:pt idx="6">
                        <c:v>2017</c:v>
                      </c:pt>
                      <c:pt idx="7">
                        <c:v>2018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'Samantekt fyrir árin'!$U$27:$U$33</c15:sqref>
                        </c15:formulaRef>
                      </c:ext>
                    </c:extLst>
                    <c:numCache>
                      <c:formatCode>_-* #,##0\ _k_r_._-;\-* #,##0\ _k_r_._-;_-* "-"\ _k_r_._-;_-@_-</c:formatCode>
                      <c:ptCount val="7"/>
                      <c:pt idx="0">
                        <c:v>720</c:v>
                      </c:pt>
                      <c:pt idx="1">
                        <c:v>725</c:v>
                      </c:pt>
                      <c:pt idx="2">
                        <c:v>1265</c:v>
                      </c:pt>
                      <c:pt idx="3">
                        <c:v>988</c:v>
                      </c:pt>
                      <c:pt idx="4">
                        <c:v>1373</c:v>
                      </c:pt>
                      <c:pt idx="5">
                        <c:v>2353</c:v>
                      </c:pt>
                      <c:pt idx="6">
                        <c:v>2383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2-45A8-4FDB-8AB0-B03458CF5FE6}"/>
                  </c:ext>
                </c:extLst>
              </c15:ser>
            </c15:filteredBarSeries>
          </c:ext>
        </c:extLst>
      </c:barChart>
      <c:catAx>
        <c:axId val="846926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s-IS"/>
          </a:p>
        </c:txPr>
        <c:crossAx val="846923056"/>
        <c:crosses val="autoZero"/>
        <c:auto val="1"/>
        <c:lblAlgn val="ctr"/>
        <c:lblOffset val="100"/>
        <c:noMultiLvlLbl val="0"/>
      </c:catAx>
      <c:valAx>
        <c:axId val="846923056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M. kr.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is-IS"/>
            </a:p>
          </c:txPr>
        </c:title>
        <c:numFmt formatCode="_-* #,##0\ _k_r_._-;\-* #,##0\ _k_r_._-;_-* &quot;-&quot;\ _k_r_.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s-IS"/>
          </a:p>
        </c:txPr>
        <c:crossAx val="8469269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s-I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s-I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0.66688</cdr:x>
      <cdr:y>0.10142</cdr:y>
    </cdr:from>
    <cdr:to>
      <cdr:x>0.80817</cdr:x>
      <cdr:y>0.28252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3920490" y="320039"/>
          <a:ext cx="830580" cy="57150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dk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r>
            <a:rPr lang="is-IS" i="1"/>
            <a:t>3x hækkun á þaki </a:t>
          </a:r>
        </a:p>
      </cdr:txBody>
    </cdr:sp>
  </cdr:relSizeAnchor>
  <cdr:relSizeAnchor xmlns:cdr="http://schemas.openxmlformats.org/drawingml/2006/chartDrawing">
    <cdr:from>
      <cdr:x>0.73688</cdr:x>
      <cdr:y>0.23181</cdr:y>
    </cdr:from>
    <cdr:to>
      <cdr:x>0.73817</cdr:x>
      <cdr:y>0.78237</cdr:y>
    </cdr:to>
    <cdr:cxnSp macro="">
      <cdr:nvCxnSpPr>
        <cdr:cNvPr id="4" name="Straight Connector 3"/>
        <cdr:cNvCxnSpPr/>
      </cdr:nvCxnSpPr>
      <cdr:spPr>
        <a:xfrm xmlns:a="http://schemas.openxmlformats.org/drawingml/2006/main">
          <a:off x="4331970" y="731519"/>
          <a:ext cx="7620" cy="1737360"/>
        </a:xfrm>
        <a:prstGeom xmlns:a="http://schemas.openxmlformats.org/drawingml/2006/main" prst="line">
          <a:avLst/>
        </a:prstGeom>
        <a:ln xmlns:a="http://schemas.openxmlformats.org/drawingml/2006/main" w="19050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l">
              <a:defRPr sz="1200"/>
            </a:lvl1pPr>
          </a:lstStyle>
          <a:p>
            <a:endParaRPr lang="is-I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r">
              <a:defRPr sz="1200"/>
            </a:lvl1pPr>
          </a:lstStyle>
          <a:p>
            <a:fld id="{C55EE36C-F2C1-49D4-808F-4194D550817F}" type="datetimeFigureOut">
              <a:rPr lang="is-IS" smtClean="0"/>
              <a:pPr/>
              <a:t>23.1.2019</a:t>
            </a:fld>
            <a:endParaRPr lang="is-I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l">
              <a:defRPr sz="1200"/>
            </a:lvl1pPr>
          </a:lstStyle>
          <a:p>
            <a:endParaRPr lang="is-I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r">
              <a:defRPr sz="1200"/>
            </a:lvl1pPr>
          </a:lstStyle>
          <a:p>
            <a:fld id="{ACE899D7-79C3-4A4E-AF68-77E239E809EC}" type="slidenum">
              <a:rPr lang="is-IS" smtClean="0"/>
              <a:pPr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8535296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l">
              <a:defRPr sz="1200"/>
            </a:lvl1pPr>
          </a:lstStyle>
          <a:p>
            <a:endParaRPr lang="is-I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r">
              <a:defRPr sz="1200"/>
            </a:lvl1pPr>
          </a:lstStyle>
          <a:p>
            <a:fld id="{F6F20BD2-14BF-40C5-927F-5C496B7DAF01}" type="datetimeFigureOut">
              <a:rPr lang="is-IS" smtClean="0"/>
              <a:pPr/>
              <a:t>23.1.2019</a:t>
            </a:fld>
            <a:endParaRPr lang="is-I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12" tIns="45656" rIns="91312" bIns="45656" rtlCol="0" anchor="ctr"/>
          <a:lstStyle/>
          <a:p>
            <a:endParaRPr lang="is-I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312" tIns="45656" rIns="91312" bIns="4565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l">
              <a:defRPr sz="1200"/>
            </a:lvl1pPr>
          </a:lstStyle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r">
              <a:defRPr sz="1200"/>
            </a:lvl1pPr>
          </a:lstStyle>
          <a:p>
            <a:fld id="{410766F5-CA78-43A6-B43C-77B60D26007D}" type="slidenum">
              <a:rPr lang="is-IS" smtClean="0"/>
              <a:pPr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4014685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B261DD-3908-48D1-912C-E8056E3FE9E7}" type="slidenum">
              <a:rPr kumimoji="0" lang="is-I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is-I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464542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A76B1-5D54-43AF-BCCE-337FEB5466AA}" type="datetimeFigureOut">
              <a:rPr lang="is-IS" smtClean="0"/>
              <a:pPr/>
              <a:t>23.1.2019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37943" y="12677312"/>
            <a:ext cx="3860800" cy="365125"/>
          </a:xfrm>
        </p:spPr>
        <p:txBody>
          <a:bodyPr/>
          <a:lstStyle/>
          <a:p>
            <a:endParaRPr lang="is-I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314466" y="12982601"/>
            <a:ext cx="1344149" cy="97422"/>
          </a:xfrm>
        </p:spPr>
        <p:txBody>
          <a:bodyPr/>
          <a:lstStyle/>
          <a:p>
            <a:fld id="{EF2CD308-2D80-48F3-8988-3247DCB3422F}" type="slidenum">
              <a:rPr lang="is-IS" smtClean="0"/>
              <a:pPr/>
              <a:t>‹#›</a:t>
            </a:fld>
            <a:endParaRPr lang="is-IS"/>
          </a:p>
        </p:txBody>
      </p:sp>
      <p:pic>
        <p:nvPicPr>
          <p:cNvPr id="7" name="Picture 2" descr="https://www.rannis.is/media/logo/Kennimark-A2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3200" y="5949280"/>
            <a:ext cx="885931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Atvinnuvega- og nýsköpunarráðuneytið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5996351"/>
            <a:ext cx="2791012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Fjármála- og efnahagsráðuneytið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8253" y="5996351"/>
            <a:ext cx="290969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https://www.rannis.is/media/logo/Kennimark-A2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3313" y="5949280"/>
            <a:ext cx="885931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274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A76B1-5D54-43AF-BCCE-337FEB5466AA}" type="datetimeFigureOut">
              <a:rPr lang="is-IS" smtClean="0"/>
              <a:pPr/>
              <a:t>23.1.2019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CD308-2D80-48F3-8988-3247DCB3422F}" type="slidenum">
              <a:rPr lang="is-IS" smtClean="0"/>
              <a:pPr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453547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A76B1-5D54-43AF-BCCE-337FEB5466AA}" type="datetimeFigureOut">
              <a:rPr lang="is-IS" smtClean="0"/>
              <a:pPr/>
              <a:t>23.1.2019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CD308-2D80-48F3-8988-3247DCB3422F}" type="slidenum">
              <a:rPr lang="is-IS" smtClean="0"/>
              <a:pPr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285401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A76B1-5D54-43AF-BCCE-337FEB5466AA}" type="datetimeFigureOut">
              <a:rPr lang="is-IS" smtClean="0"/>
              <a:pPr/>
              <a:t>23.1.2019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CD308-2D80-48F3-8988-3247DCB3422F}" type="slidenum">
              <a:rPr lang="is-IS" smtClean="0"/>
              <a:pPr/>
              <a:t>‹#›</a:t>
            </a:fld>
            <a:endParaRPr lang="is-IS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12192000" cy="9087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sz="2400" dirty="0" smtClean="0"/>
              <a:t>Skattfrádráttur</a:t>
            </a:r>
            <a:endParaRPr lang="is-IS" sz="1800" dirty="0"/>
          </a:p>
        </p:txBody>
      </p:sp>
      <p:pic>
        <p:nvPicPr>
          <p:cNvPr id="13" name="Picture 2" descr="https://www.rannis.is/media/logo/Kennimark-A2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3313" y="5949280"/>
            <a:ext cx="885931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40426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A76B1-5D54-43AF-BCCE-337FEB5466AA}" type="datetimeFigureOut">
              <a:rPr lang="is-IS" smtClean="0"/>
              <a:pPr/>
              <a:t>23.1.2019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CD308-2D80-48F3-8988-3247DCB3422F}" type="slidenum">
              <a:rPr lang="is-IS" smtClean="0"/>
              <a:pPr/>
              <a:t>‹#›</a:t>
            </a:fld>
            <a:endParaRPr lang="is-IS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2000" cy="9087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sz="2400" dirty="0" smtClean="0"/>
              <a:t>Skattfrádráttur</a:t>
            </a:r>
            <a:endParaRPr lang="is-IS" sz="1800" dirty="0"/>
          </a:p>
        </p:txBody>
      </p:sp>
    </p:spTree>
    <p:extLst>
      <p:ext uri="{BB962C8B-B14F-4D97-AF65-F5344CB8AC3E}">
        <p14:creationId xmlns:p14="http://schemas.microsoft.com/office/powerpoint/2010/main" val="3452006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A76B1-5D54-43AF-BCCE-337FEB5466AA}" type="datetimeFigureOut">
              <a:rPr lang="is-IS" smtClean="0"/>
              <a:pPr/>
              <a:t>23.1.2019</a:t>
            </a:fld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CD308-2D80-48F3-8988-3247DCB3422F}" type="slidenum">
              <a:rPr lang="is-IS" smtClean="0"/>
              <a:pPr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516390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A76B1-5D54-43AF-BCCE-337FEB5466AA}" type="datetimeFigureOut">
              <a:rPr lang="is-IS" smtClean="0"/>
              <a:pPr/>
              <a:t>23.1.2019</a:t>
            </a:fld>
            <a:endParaRPr lang="is-I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CD308-2D80-48F3-8988-3247DCB3422F}" type="slidenum">
              <a:rPr lang="is-IS" smtClean="0"/>
              <a:pPr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341238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A76B1-5D54-43AF-BCCE-337FEB5466AA}" type="datetimeFigureOut">
              <a:rPr lang="is-IS" smtClean="0"/>
              <a:pPr/>
              <a:t>23.1.2019</a:t>
            </a:fld>
            <a:endParaRPr lang="is-I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CD308-2D80-48F3-8988-3247DCB3422F}" type="slidenum">
              <a:rPr lang="is-IS" smtClean="0"/>
              <a:pPr/>
              <a:t>‹#›</a:t>
            </a:fld>
            <a:endParaRPr lang="is-I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9087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sz="2400" dirty="0" smtClean="0"/>
              <a:t>Skattfrádráttur</a:t>
            </a:r>
            <a:endParaRPr lang="is-IS" sz="1800" dirty="0"/>
          </a:p>
        </p:txBody>
      </p:sp>
      <p:pic>
        <p:nvPicPr>
          <p:cNvPr id="10" name="Picture 2" descr="https://www.rannis.is/media/logo/Kennimark-A2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3313" y="5949280"/>
            <a:ext cx="885931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3396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A76B1-5D54-43AF-BCCE-337FEB5466AA}" type="datetimeFigureOut">
              <a:rPr lang="is-IS" smtClean="0"/>
              <a:pPr/>
              <a:t>23.1.2019</a:t>
            </a:fld>
            <a:endParaRPr lang="is-I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CD308-2D80-48F3-8988-3247DCB3422F}" type="slidenum">
              <a:rPr lang="is-IS" smtClean="0"/>
              <a:pPr/>
              <a:t>‹#›</a:t>
            </a:fld>
            <a:endParaRPr lang="is-IS"/>
          </a:p>
        </p:txBody>
      </p:sp>
      <p:pic>
        <p:nvPicPr>
          <p:cNvPr id="8" name="Picture 2" descr="https://www.rannis.is/media/logo/Kennimark-A2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3313" y="5949280"/>
            <a:ext cx="885931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4305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A76B1-5D54-43AF-BCCE-337FEB5466AA}" type="datetimeFigureOut">
              <a:rPr lang="is-IS" smtClean="0"/>
              <a:pPr/>
              <a:t>23.1.2019</a:t>
            </a:fld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CD308-2D80-48F3-8988-3247DCB3422F}" type="slidenum">
              <a:rPr lang="is-IS" smtClean="0"/>
              <a:pPr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093102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s-I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A76B1-5D54-43AF-BCCE-337FEB5466AA}" type="datetimeFigureOut">
              <a:rPr lang="is-IS" smtClean="0"/>
              <a:pPr/>
              <a:t>23.1.2019</a:t>
            </a:fld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CD308-2D80-48F3-8988-3247DCB3422F}" type="slidenum">
              <a:rPr lang="is-IS" smtClean="0"/>
              <a:pPr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2593919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2A76B1-5D54-43AF-BCCE-337FEB5466AA}" type="datetimeFigureOut">
              <a:rPr lang="is-IS" smtClean="0"/>
              <a:pPr/>
              <a:t>23.1.2019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2CD308-2D80-48F3-8988-3247DCB3422F}" type="slidenum">
              <a:rPr lang="is-IS" smtClean="0"/>
              <a:pPr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66886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s-I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36004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1196753"/>
            <a:ext cx="7772400" cy="1470025"/>
          </a:xfrm>
        </p:spPr>
        <p:txBody>
          <a:bodyPr>
            <a:noAutofit/>
          </a:bodyPr>
          <a:lstStyle/>
          <a:p>
            <a:r>
              <a:rPr lang="is-IS" sz="5300" dirty="0">
                <a:solidFill>
                  <a:schemeClr val="bg1"/>
                </a:solidFill>
              </a:rPr>
              <a:t>SKATTFRÁDRÁTTUR</a:t>
            </a:r>
            <a:endParaRPr lang="is-I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s-IS" dirty="0" smtClean="0"/>
              <a:t>Endurgreiðsla rannsóknar- og þróunarkostnaðar</a:t>
            </a:r>
            <a:endParaRPr lang="is-IS" dirty="0"/>
          </a:p>
        </p:txBody>
      </p:sp>
    </p:spTree>
    <p:extLst>
      <p:ext uri="{BB962C8B-B14F-4D97-AF65-F5344CB8AC3E}">
        <p14:creationId xmlns:p14="http://schemas.microsoft.com/office/powerpoint/2010/main" val="3058985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>
          <a:xfrm>
            <a:off x="2639616" y="1124744"/>
            <a:ext cx="6984776" cy="5184576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s-IS" sz="2700" b="1" dirty="0"/>
              <a:t>Þróun endurgreiðslu</a:t>
            </a:r>
            <a:endParaRPr lang="is-IS" sz="2700" dirty="0"/>
          </a:p>
          <a:p>
            <a:pPr marL="0" indent="0">
              <a:buNone/>
            </a:pPr>
            <a:endParaRPr lang="is-IS" sz="2700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/>
          </p:nvPr>
        </p:nvGraphicFramePr>
        <p:xfrm>
          <a:off x="3006113" y="2204864"/>
          <a:ext cx="6251783" cy="37380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54588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0" y="0"/>
            <a:ext cx="9144000" cy="9087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sz="2400" dirty="0"/>
              <a:t>Skattfrádráttur</a:t>
            </a:r>
            <a:endParaRPr lang="is-I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3552" y="1052736"/>
            <a:ext cx="8440248" cy="5121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55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9536" y="1124744"/>
            <a:ext cx="8136904" cy="50014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s-IS" sz="2700" b="1" dirty="0"/>
              <a:t>Markmið</a:t>
            </a:r>
          </a:p>
          <a:p>
            <a:pPr marL="0" indent="0">
              <a:buNone/>
            </a:pPr>
            <a:r>
              <a:rPr lang="is-IS" sz="2700" dirty="0"/>
              <a:t>Markmiðið er að efla rannsóknir og þróunarstarf og bæta samkeppnisskilyrði nýsköpunarfyrirtækja með því að veita þeim rétt til skattfrádráttar vegna kostnaðar við nýsköpunarverkefni.</a:t>
            </a:r>
          </a:p>
          <a:p>
            <a:pPr marL="0" indent="0">
              <a:buNone/>
            </a:pPr>
            <a:endParaRPr lang="is-IS" sz="2700" b="1" dirty="0"/>
          </a:p>
          <a:p>
            <a:pPr marL="0" indent="0">
              <a:buNone/>
            </a:pPr>
            <a:r>
              <a:rPr lang="is-IS" sz="2700" b="1" dirty="0"/>
              <a:t>Fyrir hverja?</a:t>
            </a:r>
          </a:p>
          <a:p>
            <a:pPr marL="0" indent="0">
              <a:buNone/>
            </a:pPr>
            <a:r>
              <a:rPr lang="is-IS" sz="2700" dirty="0"/>
              <a:t>Fyrirtæki sem eru eigendur rannsókna- eða þróunarverkefna. Háskólar og stofnanir teljast ekki fyrirtæki í skilningi þessara laga.</a:t>
            </a:r>
          </a:p>
          <a:p>
            <a:pPr marL="0" indent="0">
              <a:buNone/>
            </a:pPr>
            <a:endParaRPr lang="is-IS" dirty="0"/>
          </a:p>
          <a:p>
            <a:pPr marL="0" indent="0">
              <a:buNone/>
            </a:pPr>
            <a:endParaRPr lang="is-IS" b="1" dirty="0" smtClean="0"/>
          </a:p>
        </p:txBody>
      </p:sp>
      <p:sp>
        <p:nvSpPr>
          <p:cNvPr id="2" name="Rectangle 1"/>
          <p:cNvSpPr/>
          <p:nvPr/>
        </p:nvSpPr>
        <p:spPr>
          <a:xfrm>
            <a:off x="1524000" y="0"/>
            <a:ext cx="9144000" cy="9087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sz="2400" dirty="0"/>
              <a:t>Skattfrádráttur</a:t>
            </a:r>
            <a:endParaRPr lang="is-IS" dirty="0"/>
          </a:p>
        </p:txBody>
      </p:sp>
    </p:spTree>
    <p:extLst>
      <p:ext uri="{BB962C8B-B14F-4D97-AF65-F5344CB8AC3E}">
        <p14:creationId xmlns:p14="http://schemas.microsoft.com/office/powerpoint/2010/main" val="2756606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9536" y="1124745"/>
            <a:ext cx="8136904" cy="500141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s-IS" sz="2900" b="1" dirty="0"/>
              <a:t>Hvað er í boði?</a:t>
            </a:r>
          </a:p>
          <a:p>
            <a:pPr marL="0" indent="0">
              <a:buNone/>
            </a:pPr>
            <a:r>
              <a:rPr lang="is-IS" sz="2900" dirty="0"/>
              <a:t>Fyrirtæki sem er eigandi að rannsóknar- eða þróunarverkefni á rétt á frádrætti frá álögðum tekjuskatti sem nemur allt að 20% af útlögðum kostnaði vegna þessara verkefna. </a:t>
            </a:r>
          </a:p>
          <a:p>
            <a:pPr marL="0" indent="0">
              <a:buNone/>
            </a:pPr>
            <a:endParaRPr lang="is-IS" sz="2900" dirty="0"/>
          </a:p>
          <a:p>
            <a:pPr marL="0" indent="0">
              <a:buNone/>
            </a:pPr>
            <a:r>
              <a:rPr lang="is-IS" sz="2900" dirty="0"/>
              <a:t>Hámark kostnaðar til útreiknings hjá hverju fyrirtæki er 600 m. kr. (900 m.kr. ef um er að ræða samstarfsverkefni og ef fyrirtækið er með aðkeypta rannsóknar- eða þróunarvinnu</a:t>
            </a:r>
            <a:r>
              <a:rPr lang="is-IS" sz="2900" dirty="0" smtClean="0"/>
              <a:t>).</a:t>
            </a:r>
          </a:p>
          <a:p>
            <a:pPr marL="0" indent="0">
              <a:buNone/>
            </a:pPr>
            <a:endParaRPr lang="is-IS" sz="2900" dirty="0"/>
          </a:p>
          <a:p>
            <a:pPr marL="0" indent="0">
              <a:buNone/>
            </a:pPr>
            <a:r>
              <a:rPr lang="is-IS" sz="2900" dirty="0" smtClean="0"/>
              <a:t>Á </a:t>
            </a:r>
            <a:r>
              <a:rPr lang="is-IS" sz="2900" dirty="0"/>
              <a:t>við gjaldárið 2020 vegna rekstrarársins </a:t>
            </a:r>
            <a:r>
              <a:rPr lang="is-IS" sz="2900" dirty="0" smtClean="0"/>
              <a:t>2019.</a:t>
            </a:r>
            <a:endParaRPr lang="is-IS" sz="2900" b="1" dirty="0"/>
          </a:p>
          <a:p>
            <a:pPr marL="0" indent="0">
              <a:buNone/>
            </a:pPr>
            <a:endParaRPr lang="is-IS" sz="2900" dirty="0"/>
          </a:p>
          <a:p>
            <a:pPr marL="0" indent="0">
              <a:buNone/>
            </a:pPr>
            <a:r>
              <a:rPr lang="is-IS" sz="2900" dirty="0"/>
              <a:t>Skattfrádráttur miðast við </a:t>
            </a:r>
            <a:r>
              <a:rPr lang="is-IS" sz="2900" dirty="0" smtClean="0"/>
              <a:t>verkefni </a:t>
            </a:r>
            <a:r>
              <a:rPr lang="is-IS" sz="2900" dirty="0"/>
              <a:t>og þarf að sækja um fyrir hvert verkefni.</a:t>
            </a:r>
          </a:p>
        </p:txBody>
      </p:sp>
      <p:sp>
        <p:nvSpPr>
          <p:cNvPr id="2" name="Rectangle 1"/>
          <p:cNvSpPr/>
          <p:nvPr/>
        </p:nvSpPr>
        <p:spPr>
          <a:xfrm>
            <a:off x="1524000" y="0"/>
            <a:ext cx="9144000" cy="9087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sz="2400" dirty="0"/>
              <a:t>Skattfrádráttur</a:t>
            </a:r>
            <a:endParaRPr lang="is-IS" dirty="0"/>
          </a:p>
        </p:txBody>
      </p:sp>
    </p:spTree>
    <p:extLst>
      <p:ext uri="{BB962C8B-B14F-4D97-AF65-F5344CB8AC3E}">
        <p14:creationId xmlns:p14="http://schemas.microsoft.com/office/powerpoint/2010/main" val="1215251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9536" y="1124744"/>
            <a:ext cx="8136904" cy="5256584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is-IS" sz="5700" b="1" dirty="0"/>
              <a:t>Ferlið</a:t>
            </a:r>
          </a:p>
          <a:p>
            <a:pPr marL="0" indent="0">
              <a:buNone/>
            </a:pPr>
            <a:r>
              <a:rPr lang="is-IS" sz="5700" dirty="0"/>
              <a:t>Fyrirtæki sækja um staðfestingu á rannsókna- eða þróunarverkefni til Rannís.</a:t>
            </a:r>
          </a:p>
          <a:p>
            <a:pPr marL="0" indent="0">
              <a:buNone/>
            </a:pPr>
            <a:endParaRPr lang="is-IS" sz="5700" dirty="0"/>
          </a:p>
          <a:p>
            <a:pPr marL="0" indent="0">
              <a:buNone/>
            </a:pPr>
            <a:r>
              <a:rPr lang="is-IS" sz="5700" dirty="0"/>
              <a:t>Fyrirtæki sem fá staðfestingu á rannsókna- eða þróunarverkefni eiga rétt á frádrætti á tekjuskatti. Fyrirtæki gera grein fyrir kostnaði á skattskýrslu til </a:t>
            </a:r>
            <a:r>
              <a:rPr lang="is-IS" sz="5700" dirty="0" smtClean="0"/>
              <a:t>RSK og þarf endurskoðandi að staðfesta uppgjörið.</a:t>
            </a:r>
            <a:endParaRPr lang="is-IS" sz="5700" dirty="0"/>
          </a:p>
          <a:p>
            <a:pPr marL="0" indent="0">
              <a:buNone/>
            </a:pPr>
            <a:endParaRPr lang="is-IS" sz="5700" dirty="0"/>
          </a:p>
          <a:p>
            <a:pPr marL="0" indent="0">
              <a:buNone/>
            </a:pPr>
            <a:r>
              <a:rPr lang="is-IS" sz="5700" dirty="0"/>
              <a:t>Sé álagður tekjuskattur lægri en ákvarðaður frádráttur, eða lögaðila </a:t>
            </a:r>
            <a:r>
              <a:rPr lang="is-IS" sz="5700" dirty="0" smtClean="0"/>
              <a:t>er ekki </a:t>
            </a:r>
            <a:r>
              <a:rPr lang="is-IS" sz="5700" dirty="0"/>
              <a:t>ákvarðaður tekjuskattur vegna skattalegs taps, </a:t>
            </a:r>
            <a:r>
              <a:rPr lang="is-IS" sz="5700" dirty="0" smtClean="0"/>
              <a:t>er </a:t>
            </a:r>
            <a:r>
              <a:rPr lang="is-IS" sz="5700" dirty="0"/>
              <a:t>frádrátturinn greiddur út.</a:t>
            </a:r>
          </a:p>
          <a:p>
            <a:pPr marL="0" indent="0">
              <a:buNone/>
            </a:pPr>
            <a:endParaRPr lang="is-IS" dirty="0"/>
          </a:p>
        </p:txBody>
      </p:sp>
      <p:sp>
        <p:nvSpPr>
          <p:cNvPr id="2" name="Rectangle 1"/>
          <p:cNvSpPr/>
          <p:nvPr/>
        </p:nvSpPr>
        <p:spPr>
          <a:xfrm>
            <a:off x="1524000" y="0"/>
            <a:ext cx="9144000" cy="9087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sz="2400" dirty="0"/>
              <a:t>Skattfrádráttur</a:t>
            </a:r>
            <a:endParaRPr lang="is-IS" dirty="0"/>
          </a:p>
        </p:txBody>
      </p:sp>
    </p:spTree>
    <p:extLst>
      <p:ext uri="{BB962C8B-B14F-4D97-AF65-F5344CB8AC3E}">
        <p14:creationId xmlns:p14="http://schemas.microsoft.com/office/powerpoint/2010/main" val="2234504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9536" y="1124744"/>
            <a:ext cx="8136904" cy="51845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s-IS" sz="2700" b="1" dirty="0"/>
              <a:t>Umsókn</a:t>
            </a:r>
          </a:p>
          <a:p>
            <a:pPr marL="0" indent="0">
              <a:buNone/>
            </a:pPr>
            <a:r>
              <a:rPr lang="is-IS" sz="2700" dirty="0"/>
              <a:t>Gera þarf grein fyrir verkefni á umsóknarvef Rannís.</a:t>
            </a:r>
          </a:p>
          <a:p>
            <a:pPr marL="0" indent="0">
              <a:buNone/>
            </a:pPr>
            <a:endParaRPr lang="is-IS" sz="2700" dirty="0"/>
          </a:p>
          <a:p>
            <a:pPr marL="0" indent="0">
              <a:buNone/>
            </a:pPr>
            <a:r>
              <a:rPr lang="is-IS" sz="2700" dirty="0"/>
              <a:t>Stutt viðskiptaáætlun þarf að fylgja með umsókninni, sniðmát er á heimasíðu </a:t>
            </a:r>
            <a:r>
              <a:rPr lang="is-IS" sz="2700" dirty="0" smtClean="0"/>
              <a:t>Rannís - lögbundið.</a:t>
            </a:r>
            <a:endParaRPr lang="is-IS" sz="2700" dirty="0"/>
          </a:p>
          <a:p>
            <a:pPr marL="0" indent="0">
              <a:buNone/>
            </a:pPr>
            <a:endParaRPr lang="is-IS" sz="2700" dirty="0"/>
          </a:p>
          <a:p>
            <a:pPr marL="0" indent="0">
              <a:buNone/>
            </a:pPr>
            <a:r>
              <a:rPr lang="is-IS" sz="2700" dirty="0"/>
              <a:t>Ef verkefni eru samstarfsverkefni þarf samstarfs-samningur að liggja fyrir milli umsækjenda.</a:t>
            </a:r>
          </a:p>
          <a:p>
            <a:pPr marL="0" indent="0">
              <a:buNone/>
            </a:pPr>
            <a:endParaRPr lang="is-IS" sz="2700" u="sng" dirty="0"/>
          </a:p>
          <a:p>
            <a:pPr marL="0" indent="0">
              <a:buNone/>
            </a:pPr>
            <a:r>
              <a:rPr lang="is-IS" sz="2700" u="sng" dirty="0"/>
              <a:t>Sækja þarf um fyrir hvert verkefni fyrir sig.</a:t>
            </a:r>
          </a:p>
          <a:p>
            <a:pPr marL="0" indent="0">
              <a:buNone/>
            </a:pPr>
            <a:endParaRPr lang="is-IS" sz="2700" dirty="0"/>
          </a:p>
        </p:txBody>
      </p:sp>
      <p:sp>
        <p:nvSpPr>
          <p:cNvPr id="2" name="Rectangle 1"/>
          <p:cNvSpPr/>
          <p:nvPr/>
        </p:nvSpPr>
        <p:spPr>
          <a:xfrm>
            <a:off x="1524000" y="0"/>
            <a:ext cx="9144000" cy="9087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sz="2400" dirty="0"/>
              <a:t>Skattfrádráttur</a:t>
            </a:r>
            <a:endParaRPr lang="is-IS" dirty="0"/>
          </a:p>
        </p:txBody>
      </p:sp>
    </p:spTree>
    <p:extLst>
      <p:ext uri="{BB962C8B-B14F-4D97-AF65-F5344CB8AC3E}">
        <p14:creationId xmlns:p14="http://schemas.microsoft.com/office/powerpoint/2010/main" val="1772407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9536" y="1124744"/>
            <a:ext cx="8136904" cy="51845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s-IS" sz="2700" b="1" dirty="0"/>
              <a:t>Kostnaður</a:t>
            </a:r>
          </a:p>
          <a:p>
            <a:pPr marL="0" indent="0">
              <a:buNone/>
            </a:pPr>
            <a:r>
              <a:rPr lang="is-IS" sz="2700" i="1" dirty="0"/>
              <a:t>Rannsóknar- og þróunarkostnaður:</a:t>
            </a:r>
            <a:r>
              <a:rPr lang="is-IS" sz="2700" dirty="0"/>
              <a:t> Beinn kostnaður við verkefnið og annarra aðfanga sem </a:t>
            </a:r>
            <a:r>
              <a:rPr lang="is-IS" sz="2700" u="sng" dirty="0"/>
              <a:t>eingöngu</a:t>
            </a:r>
            <a:r>
              <a:rPr lang="is-IS" sz="2700" dirty="0"/>
              <a:t> fellur til við verkefnið.</a:t>
            </a:r>
          </a:p>
          <a:p>
            <a:pPr marL="0" indent="0">
              <a:buNone/>
            </a:pPr>
            <a:endParaRPr lang="is-IS" sz="2700" dirty="0"/>
          </a:p>
          <a:p>
            <a:pPr marL="0" indent="0">
              <a:buNone/>
            </a:pPr>
            <a:r>
              <a:rPr lang="is-IS" sz="2700" dirty="0"/>
              <a:t>Með umsókn skal fylgja greinargóð lýsing á verkefninu ásamt verk- og kostnaðaráætlun.</a:t>
            </a:r>
          </a:p>
          <a:p>
            <a:pPr marL="0" indent="0">
              <a:buNone/>
            </a:pPr>
            <a:endParaRPr lang="is-IS" sz="2700" dirty="0"/>
          </a:p>
          <a:p>
            <a:pPr marL="0" indent="0">
              <a:buNone/>
            </a:pPr>
            <a:r>
              <a:rPr lang="is-IS" sz="2700" dirty="0"/>
              <a:t>Halda þarf öllum kostnaði við hvert verkefni aðskildum frá öðrum rekstri.</a:t>
            </a:r>
          </a:p>
          <a:p>
            <a:pPr marL="0" indent="0">
              <a:buNone/>
            </a:pPr>
            <a:endParaRPr lang="is-IS" sz="2700" dirty="0"/>
          </a:p>
        </p:txBody>
      </p:sp>
      <p:sp>
        <p:nvSpPr>
          <p:cNvPr id="2" name="Rectangle 1"/>
          <p:cNvSpPr/>
          <p:nvPr/>
        </p:nvSpPr>
        <p:spPr>
          <a:xfrm>
            <a:off x="1524000" y="0"/>
            <a:ext cx="9144000" cy="9087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sz="2400" dirty="0"/>
              <a:t>Skattfrádráttur</a:t>
            </a:r>
            <a:endParaRPr lang="is-IS" dirty="0"/>
          </a:p>
        </p:txBody>
      </p:sp>
    </p:spTree>
    <p:extLst>
      <p:ext uri="{BB962C8B-B14F-4D97-AF65-F5344CB8AC3E}">
        <p14:creationId xmlns:p14="http://schemas.microsoft.com/office/powerpoint/2010/main" val="3075544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51584" y="1124744"/>
            <a:ext cx="8208912" cy="51845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s-IS" sz="2700" b="1" dirty="0"/>
              <a:t>Hámarks opinber stuðningur</a:t>
            </a:r>
          </a:p>
          <a:p>
            <a:pPr marL="0" indent="0">
              <a:buNone/>
            </a:pPr>
            <a:r>
              <a:rPr lang="is-IS" sz="2700" dirty="0"/>
              <a:t>Samanlagður styrkur frá opinberum aðilum að meðtöldum skattfrádrættinum getur ekki farið yfir ákveðin hlutföll.</a:t>
            </a:r>
          </a:p>
          <a:p>
            <a:pPr marL="0" indent="0">
              <a:buNone/>
            </a:pPr>
            <a:endParaRPr lang="is-IS" sz="2700" dirty="0"/>
          </a:p>
        </p:txBody>
      </p:sp>
      <p:sp>
        <p:nvSpPr>
          <p:cNvPr id="2" name="Rectangle 1"/>
          <p:cNvSpPr/>
          <p:nvPr/>
        </p:nvSpPr>
        <p:spPr>
          <a:xfrm>
            <a:off x="1524000" y="0"/>
            <a:ext cx="9144000" cy="9087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sz="2400" dirty="0"/>
              <a:t>Skattfrádráttur</a:t>
            </a:r>
            <a:endParaRPr lang="is-I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5600" y="3140968"/>
            <a:ext cx="7071656" cy="1888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9649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9536" y="1124744"/>
            <a:ext cx="7704856" cy="51845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s-IS" sz="2700" b="1" dirty="0"/>
              <a:t>Umsóknafrestir</a:t>
            </a:r>
          </a:p>
          <a:p>
            <a:pPr marL="0" indent="0">
              <a:buNone/>
            </a:pPr>
            <a:endParaRPr lang="is-IS" sz="2700" b="1" dirty="0"/>
          </a:p>
          <a:p>
            <a:pPr marL="987425" indent="-361950">
              <a:buFont typeface="Wingdings" panose="05000000000000000000" pitchFamily="2" charset="2"/>
              <a:buChar char="ü"/>
            </a:pPr>
            <a:r>
              <a:rPr lang="is-IS" sz="2700" dirty="0"/>
              <a:t>Nýjar umsóknir – til 1. október.</a:t>
            </a:r>
          </a:p>
          <a:p>
            <a:pPr marL="987425" indent="-361950">
              <a:buFont typeface="Wingdings" panose="05000000000000000000" pitchFamily="2" charset="2"/>
              <a:buChar char="ü"/>
            </a:pPr>
            <a:r>
              <a:rPr lang="is-IS" sz="2700" dirty="0"/>
              <a:t>Framhaldsverkefni – til 1. apríl.</a:t>
            </a:r>
          </a:p>
          <a:p>
            <a:pPr marL="0" indent="0">
              <a:buNone/>
            </a:pPr>
            <a:endParaRPr lang="is-IS" sz="2700" dirty="0"/>
          </a:p>
          <a:p>
            <a:pPr marL="0" indent="0">
              <a:buNone/>
            </a:pPr>
            <a:r>
              <a:rPr lang="is-IS" sz="2700" dirty="0"/>
              <a:t>Athugið að þessir umsóknafrestir eru lögbundnir og það er ekki hægt að færa þá til. </a:t>
            </a:r>
          </a:p>
        </p:txBody>
      </p:sp>
      <p:sp>
        <p:nvSpPr>
          <p:cNvPr id="2" name="Rectangle 1"/>
          <p:cNvSpPr/>
          <p:nvPr/>
        </p:nvSpPr>
        <p:spPr>
          <a:xfrm>
            <a:off x="1524000" y="0"/>
            <a:ext cx="9144000" cy="9087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sz="2400" dirty="0"/>
              <a:t>Skattfrádráttur</a:t>
            </a:r>
            <a:endParaRPr lang="is-IS" dirty="0"/>
          </a:p>
        </p:txBody>
      </p:sp>
    </p:spTree>
    <p:extLst>
      <p:ext uri="{BB962C8B-B14F-4D97-AF65-F5344CB8AC3E}">
        <p14:creationId xmlns:p14="http://schemas.microsoft.com/office/powerpoint/2010/main" val="2451758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0623" y="2492896"/>
            <a:ext cx="5800725" cy="380047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223790" y="1628800"/>
            <a:ext cx="22143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s-IS" b="1" dirty="0"/>
              <a:t>Hvaðan er sótt </a:t>
            </a:r>
            <a:r>
              <a:rPr lang="is-IS" b="1" dirty="0" smtClean="0"/>
              <a:t>2018?</a:t>
            </a:r>
            <a:endParaRPr lang="is-IS" dirty="0"/>
          </a:p>
        </p:txBody>
      </p:sp>
    </p:spTree>
    <p:extLst>
      <p:ext uri="{BB962C8B-B14F-4D97-AF65-F5344CB8AC3E}">
        <p14:creationId xmlns:p14="http://schemas.microsoft.com/office/powerpoint/2010/main" val="2000490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25391</TotalTime>
  <Words>334</Words>
  <Application>Microsoft Office PowerPoint</Application>
  <PresentationFormat>Widescreen</PresentationFormat>
  <Paragraphs>57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Wingdings</vt:lpstr>
      <vt:lpstr>Office Theme</vt:lpstr>
      <vt:lpstr>SKATTFRÁDRÁTTUR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Rannsóknamiðstöð Íslands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Stefnumótun Tækniþróunarsjóðs</dc:title>
  <dc:creator>Sigurður Björnsson</dc:creator>
  <cp:lastModifiedBy>Sigurður Björnsson</cp:lastModifiedBy>
  <cp:revision>153</cp:revision>
  <cp:lastPrinted>2015-08-17T18:41:51Z</cp:lastPrinted>
  <dcterms:created xsi:type="dcterms:W3CDTF">2014-08-10T12:26:22Z</dcterms:created>
  <dcterms:modified xsi:type="dcterms:W3CDTF">2019-01-23T18:16:03Z</dcterms:modified>
</cp:coreProperties>
</file>