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7" r:id="rId2"/>
    <p:sldId id="333" r:id="rId3"/>
    <p:sldId id="329" r:id="rId4"/>
    <p:sldId id="327" r:id="rId5"/>
    <p:sldId id="335" r:id="rId6"/>
    <p:sldId id="336" r:id="rId7"/>
    <p:sldId id="331" r:id="rId8"/>
    <p:sldId id="330" r:id="rId9"/>
    <p:sldId id="332" r:id="rId10"/>
    <p:sldId id="334" r:id="rId11"/>
    <p:sldId id="325" r:id="rId12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69620" autoAdjust="0"/>
  </p:normalViewPr>
  <p:slideViewPr>
    <p:cSldViewPr snapToGrid="0">
      <p:cViewPr varScale="1">
        <p:scale>
          <a:sx n="111" d="100"/>
          <a:sy n="111" d="100"/>
        </p:scale>
        <p:origin x="225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23EEC-8E37-4B87-8F0D-413C7A03BDB5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3F121-5057-4D6D-AE2D-BAC43DA40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04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4DCA2-76CD-407D-8525-48C46E0914C9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7BFD9-DDD6-48CE-9201-29DA3F2EB39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0051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7BFD9-DDD6-48CE-9201-29DA3F2EB392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0828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1355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3563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9420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4225" y="6176964"/>
            <a:ext cx="4057650" cy="544512"/>
          </a:xfrm>
        </p:spPr>
        <p:txBody>
          <a:bodyPr/>
          <a:lstStyle/>
          <a:p>
            <a:r>
              <a:rPr lang="is-IS" dirty="0" err="1" smtClean="0"/>
              <a:t>viðbótarlógó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43375" y="6356350"/>
            <a:ext cx="2743200" cy="365125"/>
          </a:xfrm>
        </p:spPr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0086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3037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0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3668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1483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598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6448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0409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C99A2-675D-4D3D-9BB4-129995EF50D7}" type="datetimeFigureOut">
              <a:rPr lang="is-IS" smtClean="0"/>
              <a:t>24.1.2019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CD0B0-3898-4542-9344-E100E1ACFE22}" type="slidenum">
              <a:rPr lang="is-IS" smtClean="0"/>
              <a:t>‹#›</a:t>
            </a:fld>
            <a:endParaRPr lang="is-IS"/>
          </a:p>
        </p:txBody>
      </p:sp>
      <p:pic>
        <p:nvPicPr>
          <p:cNvPr id="2050" name="D6A2B8E7-F2CF-4B51-A05D-49AAB9957956" descr="D4211F99-37B4-4089-8A91-7FB60E9EECA4@domain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47625"/>
            <a:ext cx="12282336" cy="677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59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s-IS" b="1" dirty="0" smtClean="0"/>
              <a:t/>
            </a:r>
            <a:br>
              <a:rPr lang="is-IS" b="1" dirty="0" smtClean="0"/>
            </a:br>
            <a:r>
              <a:rPr lang="is-IS" b="1" dirty="0" smtClean="0"/>
              <a:t>Rannís</a:t>
            </a:r>
            <a:r>
              <a:rPr lang="is-IS" dirty="0" smtClean="0"/>
              <a:t/>
            </a:r>
            <a:br>
              <a:rPr lang="is-IS" dirty="0" smtClean="0"/>
            </a:b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781" y="1982144"/>
            <a:ext cx="9788438" cy="4351338"/>
          </a:xfrm>
        </p:spPr>
      </p:pic>
    </p:spTree>
    <p:extLst>
      <p:ext uri="{BB962C8B-B14F-4D97-AF65-F5344CB8AC3E}">
        <p14:creationId xmlns:p14="http://schemas.microsoft.com/office/powerpoint/2010/main" val="21416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Staðan</a:t>
            </a:r>
            <a:r>
              <a:rPr lang="en-US" dirty="0" smtClean="0"/>
              <a:t> </a:t>
            </a:r>
            <a:r>
              <a:rPr lang="en-US" dirty="0" err="1" smtClean="0"/>
              <a:t>eftir</a:t>
            </a:r>
            <a:r>
              <a:rPr lang="en-US" dirty="0" smtClean="0"/>
              <a:t>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71 </a:t>
            </a:r>
            <a:r>
              <a:rPr lang="en-US" dirty="0" err="1" smtClean="0"/>
              <a:t>umsókn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5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umsóknir</a:t>
            </a:r>
            <a:r>
              <a:rPr lang="en-US" dirty="0" smtClean="0"/>
              <a:t> </a:t>
            </a:r>
            <a:r>
              <a:rPr lang="en-US" dirty="0" err="1" smtClean="0"/>
              <a:t>afgreiddar</a:t>
            </a:r>
            <a:r>
              <a:rPr lang="en-US" dirty="0" smtClean="0"/>
              <a:t> </a:t>
            </a:r>
            <a:r>
              <a:rPr lang="en-US" dirty="0" err="1" smtClean="0"/>
              <a:t>jákvætt</a:t>
            </a:r>
            <a:r>
              <a:rPr lang="en-US" dirty="0" smtClean="0"/>
              <a:t>, </a:t>
            </a:r>
            <a:r>
              <a:rPr lang="en-US" dirty="0" smtClean="0"/>
              <a:t>70</a:t>
            </a:r>
            <a:r>
              <a:rPr lang="en-US" dirty="0" smtClean="0"/>
              <a:t>% </a:t>
            </a:r>
            <a:r>
              <a:rPr lang="en-US" dirty="0" err="1" smtClean="0"/>
              <a:t>umsókna</a:t>
            </a:r>
            <a:endParaRPr lang="en-US" dirty="0" smtClean="0"/>
          </a:p>
          <a:p>
            <a:r>
              <a:rPr lang="en-US" dirty="0" err="1" smtClean="0"/>
              <a:t>Skattafrádráttur</a:t>
            </a:r>
            <a:r>
              <a:rPr lang="en-US" dirty="0" smtClean="0"/>
              <a:t> </a:t>
            </a:r>
            <a:r>
              <a:rPr lang="en-US" dirty="0" err="1" smtClean="0"/>
              <a:t>eftir</a:t>
            </a:r>
            <a:r>
              <a:rPr lang="en-US" dirty="0" smtClean="0"/>
              <a:t> </a:t>
            </a:r>
            <a:r>
              <a:rPr lang="en-US" dirty="0" err="1" smtClean="0"/>
              <a:t>vinnuveitendum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Fyrirtæki</a:t>
            </a:r>
            <a:r>
              <a:rPr lang="en-US" dirty="0" smtClean="0"/>
              <a:t>		39 </a:t>
            </a:r>
            <a:r>
              <a:rPr lang="en-US" dirty="0" err="1" smtClean="0"/>
              <a:t>umsóknir</a:t>
            </a:r>
            <a:r>
              <a:rPr lang="en-US" dirty="0" smtClean="0"/>
              <a:t> (55%), </a:t>
            </a:r>
            <a:r>
              <a:rPr lang="en-US" dirty="0" err="1" smtClean="0"/>
              <a:t>samþykktar</a:t>
            </a:r>
            <a:r>
              <a:rPr lang="en-US" dirty="0" smtClean="0"/>
              <a:t> 28 (72%)</a:t>
            </a:r>
          </a:p>
          <a:p>
            <a:pPr lvl="1"/>
            <a:r>
              <a:rPr lang="en-US" dirty="0" err="1" smtClean="0"/>
              <a:t>Stofnun</a:t>
            </a:r>
            <a:r>
              <a:rPr lang="en-US" dirty="0" smtClean="0"/>
              <a:t>		14 </a:t>
            </a:r>
            <a:r>
              <a:rPr lang="en-US" dirty="0" err="1" smtClean="0"/>
              <a:t>umsóknir</a:t>
            </a:r>
            <a:r>
              <a:rPr lang="en-US" dirty="0" smtClean="0"/>
              <a:t> (20%), </a:t>
            </a:r>
            <a:r>
              <a:rPr lang="en-US" dirty="0" err="1" smtClean="0"/>
              <a:t>samþykktar</a:t>
            </a:r>
            <a:r>
              <a:rPr lang="en-US" dirty="0" smtClean="0"/>
              <a:t>   7 (50%)</a:t>
            </a:r>
          </a:p>
          <a:p>
            <a:pPr lvl="1"/>
            <a:r>
              <a:rPr lang="en-US" dirty="0" err="1" smtClean="0"/>
              <a:t>Háskóla</a:t>
            </a:r>
            <a:r>
              <a:rPr lang="en-US" dirty="0" smtClean="0"/>
              <a:t>		18 </a:t>
            </a:r>
            <a:r>
              <a:rPr lang="en-US" dirty="0" err="1" smtClean="0"/>
              <a:t>umsóknir</a:t>
            </a:r>
            <a:r>
              <a:rPr lang="en-US" dirty="0" smtClean="0"/>
              <a:t> (25%), </a:t>
            </a:r>
            <a:r>
              <a:rPr lang="en-US" dirty="0" err="1" smtClean="0"/>
              <a:t>samþykktar</a:t>
            </a:r>
            <a:r>
              <a:rPr lang="en-US" dirty="0" smtClean="0"/>
              <a:t> 15 (88%)</a:t>
            </a:r>
          </a:p>
          <a:p>
            <a:r>
              <a:rPr lang="en-US" dirty="0" err="1" smtClean="0"/>
              <a:t>Háskóli</a:t>
            </a:r>
            <a:r>
              <a:rPr lang="en-US" dirty="0" smtClean="0"/>
              <a:t> </a:t>
            </a:r>
            <a:r>
              <a:rPr lang="en-US" dirty="0"/>
              <a:t>Íslands, </a:t>
            </a:r>
            <a:r>
              <a:rPr lang="en-US" dirty="0" err="1" smtClean="0"/>
              <a:t>Alvotech</a:t>
            </a:r>
            <a:r>
              <a:rPr lang="en-US" dirty="0" smtClean="0"/>
              <a:t>, </a:t>
            </a:r>
            <a:r>
              <a:rPr lang="en-US" dirty="0" err="1" smtClean="0"/>
              <a:t>Landspítali</a:t>
            </a:r>
            <a:endParaRPr lang="en-US" dirty="0" smtClean="0"/>
          </a:p>
          <a:p>
            <a:r>
              <a:rPr lang="en-US" dirty="0" smtClean="0"/>
              <a:t>9 </a:t>
            </a:r>
            <a:r>
              <a:rPr lang="en-US" dirty="0" err="1"/>
              <a:t>Í</a:t>
            </a:r>
            <a:r>
              <a:rPr lang="en-US" dirty="0" err="1" smtClean="0"/>
              <a:t>slendingar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búið</a:t>
            </a:r>
            <a:r>
              <a:rPr lang="en-US" dirty="0" smtClean="0"/>
              <a:t> </a:t>
            </a:r>
            <a:r>
              <a:rPr lang="en-US" dirty="0" err="1" smtClean="0"/>
              <a:t>erlendis</a:t>
            </a:r>
            <a:r>
              <a:rPr lang="en-US" dirty="0" smtClean="0"/>
              <a:t> í </a:t>
            </a:r>
            <a:r>
              <a:rPr lang="en-US" dirty="0" err="1" smtClean="0"/>
              <a:t>meira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5 </a:t>
            </a:r>
            <a:r>
              <a:rPr lang="en-US" dirty="0" err="1" smtClean="0"/>
              <a:t>ár</a:t>
            </a:r>
            <a:r>
              <a:rPr lang="en-US" dirty="0" smtClean="0"/>
              <a:t> </a:t>
            </a:r>
            <a:r>
              <a:rPr lang="en-US" dirty="0" err="1" smtClean="0"/>
              <a:t>komnir</a:t>
            </a:r>
            <a:r>
              <a:rPr lang="en-US" dirty="0" smtClean="0"/>
              <a:t> </a:t>
            </a:r>
            <a:r>
              <a:rPr lang="en-US" dirty="0" err="1" smtClean="0"/>
              <a:t>heim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84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Takk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fyrir</a:t>
            </a:r>
            <a:r>
              <a:rPr lang="en-US" dirty="0"/>
              <a:t/>
            </a:r>
            <a:br>
              <a:rPr lang="en-US" dirty="0"/>
            </a:br>
            <a:endParaRPr lang="is-I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92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/>
              <a:t>Frádráttur</a:t>
            </a:r>
            <a:r>
              <a:rPr lang="en-US" sz="4800" b="1" dirty="0"/>
              <a:t> </a:t>
            </a:r>
            <a:r>
              <a:rPr lang="en-US" sz="4800" b="1" dirty="0" err="1"/>
              <a:t>frá</a:t>
            </a:r>
            <a:r>
              <a:rPr lang="en-US" sz="4800" b="1" dirty="0"/>
              <a:t> </a:t>
            </a:r>
            <a:r>
              <a:rPr lang="en-US" sz="4800" b="1" dirty="0" err="1"/>
              <a:t>tekjum</a:t>
            </a:r>
            <a:r>
              <a:rPr lang="en-US" sz="4800" b="1" dirty="0"/>
              <a:t> </a:t>
            </a:r>
            <a:r>
              <a:rPr lang="en-US" sz="4800" b="1" dirty="0" err="1"/>
              <a:t>erlendra</a:t>
            </a:r>
            <a:r>
              <a:rPr lang="en-US" sz="4800" b="1" dirty="0"/>
              <a:t> </a:t>
            </a:r>
            <a:r>
              <a:rPr lang="en-US" sz="4800" b="1" dirty="0" err="1"/>
              <a:t>sérfræðinga</a:t>
            </a:r>
            <a:r>
              <a:rPr lang="en-US" b="1" dirty="0"/>
              <a:t/>
            </a:r>
            <a:br>
              <a:rPr lang="en-US" b="1" dirty="0"/>
            </a:b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Breyting</a:t>
            </a:r>
            <a:r>
              <a:rPr lang="en-US" dirty="0"/>
              <a:t> á </a:t>
            </a:r>
            <a:r>
              <a:rPr lang="en-US" dirty="0" err="1"/>
              <a:t>lögum</a:t>
            </a:r>
            <a:r>
              <a:rPr lang="en-US" dirty="0"/>
              <a:t> um </a:t>
            </a:r>
            <a:r>
              <a:rPr lang="en-US" dirty="0" err="1"/>
              <a:t>tekjuskatt</a:t>
            </a:r>
            <a:r>
              <a:rPr lang="en-US" dirty="0"/>
              <a:t> (90/2003) </a:t>
            </a:r>
            <a:r>
              <a:rPr lang="en-US" dirty="0" err="1"/>
              <a:t>frá</a:t>
            </a:r>
            <a:r>
              <a:rPr lang="en-US" dirty="0"/>
              <a:t> 2016 (79/2016</a:t>
            </a:r>
            <a:r>
              <a:rPr lang="en-US" dirty="0" smtClean="0"/>
              <a:t>)</a:t>
            </a:r>
          </a:p>
          <a:p>
            <a:pPr algn="ctr"/>
            <a:r>
              <a:rPr lang="en-US" dirty="0" err="1" smtClean="0"/>
              <a:t>Janúar</a:t>
            </a:r>
            <a:r>
              <a:rPr lang="en-US" dirty="0" smtClean="0"/>
              <a:t> 2018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79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Markmið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Markmiðið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laða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erlenda</a:t>
            </a:r>
            <a:r>
              <a:rPr lang="en-US" dirty="0" smtClean="0"/>
              <a:t> </a:t>
            </a:r>
            <a:r>
              <a:rPr lang="en-US" dirty="0" err="1" smtClean="0"/>
              <a:t>sérfræðinga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búa</a:t>
            </a:r>
            <a:r>
              <a:rPr lang="en-US" dirty="0" smtClean="0"/>
              <a:t> </a:t>
            </a:r>
            <a:r>
              <a:rPr lang="en-US" dirty="0" err="1" smtClean="0"/>
              <a:t>yfir</a:t>
            </a:r>
            <a:r>
              <a:rPr lang="en-US" dirty="0" smtClean="0"/>
              <a:t> </a:t>
            </a:r>
            <a:r>
              <a:rPr lang="en-US" dirty="0" err="1" smtClean="0"/>
              <a:t>nauðsynlegri</a:t>
            </a:r>
            <a:r>
              <a:rPr lang="en-US" dirty="0" smtClean="0"/>
              <a:t> </a:t>
            </a:r>
            <a:r>
              <a:rPr lang="en-US" dirty="0" err="1" smtClean="0"/>
              <a:t>þekkingu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hæfni</a:t>
            </a:r>
            <a:r>
              <a:rPr lang="en-US" dirty="0" smtClean="0"/>
              <a:t>,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starfa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fyrirtækjun</a:t>
            </a:r>
            <a:r>
              <a:rPr lang="en-US" dirty="0" smtClean="0"/>
              <a:t> </a:t>
            </a:r>
            <a:r>
              <a:rPr lang="en-US" dirty="0" err="1" smtClean="0"/>
              <a:t>auðveldara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fá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sín</a:t>
            </a:r>
            <a:r>
              <a:rPr lang="en-US" dirty="0" smtClean="0"/>
              <a:t> </a:t>
            </a:r>
            <a:r>
              <a:rPr lang="en-US" dirty="0" err="1" smtClean="0"/>
              <a:t>slíka</a:t>
            </a:r>
            <a:r>
              <a:rPr lang="en-US" dirty="0" smtClean="0"/>
              <a:t> </a:t>
            </a:r>
            <a:r>
              <a:rPr lang="en-US" dirty="0" err="1" smtClean="0"/>
              <a:t>aðila</a:t>
            </a:r>
            <a:r>
              <a:rPr lang="en-US" dirty="0" smtClean="0"/>
              <a:t> </a:t>
            </a:r>
            <a:r>
              <a:rPr lang="en-US" dirty="0" err="1" smtClean="0"/>
              <a:t>svo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þurfi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með</a:t>
            </a:r>
            <a:r>
              <a:rPr lang="en-US" dirty="0" smtClean="0"/>
              <a:t> </a:t>
            </a:r>
            <a:r>
              <a:rPr lang="en-US" dirty="0" err="1" smtClean="0"/>
              <a:t>viðkomandi</a:t>
            </a:r>
            <a:r>
              <a:rPr lang="en-US" dirty="0" smtClean="0"/>
              <a:t> </a:t>
            </a:r>
            <a:r>
              <a:rPr lang="en-US" dirty="0" err="1" smtClean="0"/>
              <a:t>starfsemi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landi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Starfsmaður</a:t>
            </a:r>
            <a:r>
              <a:rPr lang="en-US" dirty="0" smtClean="0"/>
              <a:t> </a:t>
            </a:r>
            <a:r>
              <a:rPr lang="en-US" dirty="0" err="1" smtClean="0"/>
              <a:t>telst</a:t>
            </a:r>
            <a:r>
              <a:rPr lang="en-US" dirty="0" smtClean="0"/>
              <a:t> </a:t>
            </a:r>
            <a:r>
              <a:rPr lang="en-US" dirty="0" err="1" smtClean="0"/>
              <a:t>vera</a:t>
            </a:r>
            <a:r>
              <a:rPr lang="en-US" dirty="0" smtClean="0"/>
              <a:t> </a:t>
            </a:r>
            <a:r>
              <a:rPr lang="en-US" dirty="0" err="1" smtClean="0"/>
              <a:t>erlendur</a:t>
            </a:r>
            <a:r>
              <a:rPr lang="en-US" dirty="0" smtClean="0"/>
              <a:t> </a:t>
            </a:r>
            <a:r>
              <a:rPr lang="en-US" dirty="0" err="1" smtClean="0"/>
              <a:t>sérfræðingur</a:t>
            </a:r>
            <a:r>
              <a:rPr lang="en-US" dirty="0" smtClean="0"/>
              <a:t>, </a:t>
            </a:r>
            <a:r>
              <a:rPr lang="en-US" dirty="0" err="1" smtClean="0"/>
              <a:t>óháð</a:t>
            </a:r>
            <a:r>
              <a:rPr lang="en-US" dirty="0" smtClean="0"/>
              <a:t> </a:t>
            </a:r>
            <a:r>
              <a:rPr lang="en-US" dirty="0" err="1" smtClean="0"/>
              <a:t>ríkisborgararétti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Megin</a:t>
            </a:r>
            <a:r>
              <a:rPr lang="en-US" dirty="0" smtClean="0"/>
              <a:t> </a:t>
            </a:r>
            <a:r>
              <a:rPr lang="en-US" dirty="0" err="1" smtClean="0"/>
              <a:t>atriði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3384"/>
            <a:ext cx="10515600" cy="474357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Breyting</a:t>
            </a:r>
            <a:r>
              <a:rPr lang="en-US" dirty="0" smtClean="0"/>
              <a:t> á </a:t>
            </a:r>
            <a:r>
              <a:rPr lang="en-US" dirty="0" err="1" smtClean="0"/>
              <a:t>lögum</a:t>
            </a:r>
            <a:r>
              <a:rPr lang="en-US" dirty="0" smtClean="0"/>
              <a:t> um </a:t>
            </a:r>
            <a:r>
              <a:rPr lang="en-US" dirty="0" err="1" smtClean="0"/>
              <a:t>tekjuskatt</a:t>
            </a:r>
            <a:r>
              <a:rPr lang="en-US" dirty="0" smtClean="0"/>
              <a:t> (90/2003) </a:t>
            </a:r>
            <a:r>
              <a:rPr lang="en-US" dirty="0" err="1" smtClean="0"/>
              <a:t>frá</a:t>
            </a:r>
            <a:r>
              <a:rPr lang="en-US" dirty="0" smtClean="0"/>
              <a:t> 2016 </a:t>
            </a:r>
            <a:r>
              <a:rPr lang="en-US" dirty="0"/>
              <a:t>(79/2016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Breytingarnar</a:t>
            </a:r>
            <a:r>
              <a:rPr lang="en-US" dirty="0" smtClean="0"/>
              <a:t> </a:t>
            </a:r>
            <a:r>
              <a:rPr lang="en-US" dirty="0" err="1" smtClean="0"/>
              <a:t>voru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styðja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fjármögnun</a:t>
            </a:r>
            <a:r>
              <a:rPr lang="en-US" dirty="0" smtClean="0"/>
              <a:t> og </a:t>
            </a:r>
            <a:r>
              <a:rPr lang="en-US" dirty="0" err="1" smtClean="0"/>
              <a:t>rekstur</a:t>
            </a:r>
            <a:r>
              <a:rPr lang="en-US" dirty="0" smtClean="0"/>
              <a:t> </a:t>
            </a:r>
            <a:r>
              <a:rPr lang="en-US" dirty="0" err="1" smtClean="0"/>
              <a:t>nýsköpunarfyrirtækja</a:t>
            </a:r>
            <a:r>
              <a:rPr lang="en-US" dirty="0" smtClean="0"/>
              <a:t> og </a:t>
            </a:r>
            <a:r>
              <a:rPr lang="en-US" dirty="0" err="1" smtClean="0"/>
              <a:t>smærri</a:t>
            </a:r>
            <a:r>
              <a:rPr lang="en-US" dirty="0" smtClean="0"/>
              <a:t> </a:t>
            </a:r>
            <a:r>
              <a:rPr lang="en-US" dirty="0" err="1" smtClean="0"/>
              <a:t>fyrirtækja</a:t>
            </a:r>
            <a:r>
              <a:rPr lang="en-US" dirty="0" smtClean="0"/>
              <a:t> í </a:t>
            </a:r>
            <a:r>
              <a:rPr lang="en-US" dirty="0" err="1" smtClean="0"/>
              <a:t>vexti</a:t>
            </a:r>
            <a:endParaRPr lang="en-US" dirty="0" smtClean="0"/>
          </a:p>
          <a:p>
            <a:r>
              <a:rPr lang="en-US" dirty="0" err="1" smtClean="0"/>
              <a:t>Einn</a:t>
            </a:r>
            <a:r>
              <a:rPr lang="en-US" dirty="0" smtClean="0"/>
              <a:t> </a:t>
            </a:r>
            <a:r>
              <a:rPr lang="en-US" dirty="0" err="1" smtClean="0"/>
              <a:t>liður</a:t>
            </a:r>
            <a:r>
              <a:rPr lang="en-US" dirty="0" smtClean="0"/>
              <a:t> </a:t>
            </a:r>
            <a:r>
              <a:rPr lang="en-US" dirty="0" err="1" smtClean="0"/>
              <a:t>þessara</a:t>
            </a:r>
            <a:r>
              <a:rPr lang="en-US" dirty="0" smtClean="0"/>
              <a:t> </a:t>
            </a:r>
            <a:r>
              <a:rPr lang="en-US" dirty="0" err="1" smtClean="0"/>
              <a:t>breytinga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frádráttarheimild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erlenda</a:t>
            </a:r>
            <a:r>
              <a:rPr lang="en-US" dirty="0" smtClean="0"/>
              <a:t> </a:t>
            </a:r>
            <a:r>
              <a:rPr lang="en-US" dirty="0" err="1" smtClean="0"/>
              <a:t>sérfræðinga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ráðnir</a:t>
            </a:r>
            <a:r>
              <a:rPr lang="en-US" dirty="0" smtClean="0"/>
              <a:t> 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starfa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</a:t>
            </a:r>
            <a:r>
              <a:rPr lang="en-US" dirty="0" err="1" smtClean="0"/>
              <a:t>vegna</a:t>
            </a:r>
            <a:r>
              <a:rPr lang="en-US" dirty="0" smtClean="0"/>
              <a:t> </a:t>
            </a:r>
            <a:r>
              <a:rPr lang="en-US" dirty="0" err="1" smtClean="0"/>
              <a:t>sérþekkingar</a:t>
            </a:r>
            <a:r>
              <a:rPr lang="en-US" dirty="0" smtClean="0"/>
              <a:t> </a:t>
            </a:r>
            <a:r>
              <a:rPr lang="en-US" dirty="0" err="1" smtClean="0"/>
              <a:t>sinnar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reynslu</a:t>
            </a:r>
            <a:endParaRPr lang="en-US" dirty="0" smtClean="0"/>
          </a:p>
          <a:p>
            <a:r>
              <a:rPr lang="en-US" dirty="0" err="1" smtClean="0"/>
              <a:t>Uppfylli</a:t>
            </a:r>
            <a:r>
              <a:rPr lang="en-US" dirty="0" smtClean="0"/>
              <a:t> </a:t>
            </a:r>
            <a:r>
              <a:rPr lang="en-US" dirty="0" err="1" smtClean="0"/>
              <a:t>einstaklingar</a:t>
            </a:r>
            <a:r>
              <a:rPr lang="en-US" dirty="0" smtClean="0"/>
              <a:t>/</a:t>
            </a:r>
            <a:r>
              <a:rPr lang="en-US" dirty="0" err="1" smtClean="0"/>
              <a:t>sérfræðingar</a:t>
            </a:r>
            <a:r>
              <a:rPr lang="en-US" dirty="0" smtClean="0"/>
              <a:t> </a:t>
            </a:r>
            <a:r>
              <a:rPr lang="en-US" dirty="0" err="1" smtClean="0"/>
              <a:t>skilyrðin</a:t>
            </a:r>
            <a:r>
              <a:rPr lang="en-US" dirty="0" smtClean="0"/>
              <a:t> 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 smtClean="0"/>
              <a:t>einungis</a:t>
            </a:r>
            <a:r>
              <a:rPr lang="en-US" dirty="0" smtClean="0"/>
              <a:t> 75% </a:t>
            </a:r>
            <a:r>
              <a:rPr lang="en-US" dirty="0" err="1" smtClean="0"/>
              <a:t>tekna</a:t>
            </a:r>
            <a:r>
              <a:rPr lang="en-US" dirty="0" smtClean="0"/>
              <a:t> </a:t>
            </a:r>
            <a:r>
              <a:rPr lang="en-US" dirty="0" err="1" smtClean="0"/>
              <a:t>þeirra</a:t>
            </a:r>
            <a:r>
              <a:rPr lang="en-US" dirty="0" smtClean="0"/>
              <a:t> </a:t>
            </a:r>
            <a:r>
              <a:rPr lang="en-US" dirty="0" err="1" smtClean="0"/>
              <a:t>tekjuskattsskyldar</a:t>
            </a:r>
            <a:r>
              <a:rPr lang="en-US" dirty="0" smtClean="0"/>
              <a:t> í </a:t>
            </a:r>
            <a:r>
              <a:rPr lang="en-US" dirty="0" err="1" smtClean="0"/>
              <a:t>þrjú</a:t>
            </a:r>
            <a:r>
              <a:rPr lang="en-US" dirty="0" smtClean="0"/>
              <a:t> </a:t>
            </a:r>
            <a:r>
              <a:rPr lang="en-US" dirty="0" err="1" smtClean="0"/>
              <a:t>ár</a:t>
            </a:r>
            <a:r>
              <a:rPr lang="en-US" dirty="0" smtClean="0"/>
              <a:t> </a:t>
            </a:r>
            <a:r>
              <a:rPr lang="en-US" dirty="0" err="1" smtClean="0"/>
              <a:t>frá</a:t>
            </a:r>
            <a:r>
              <a:rPr lang="en-US" dirty="0" smtClean="0"/>
              <a:t> </a:t>
            </a:r>
            <a:r>
              <a:rPr lang="en-US" dirty="0" err="1" smtClean="0"/>
              <a:t>ráðningu</a:t>
            </a:r>
            <a:r>
              <a:rPr lang="en-US" dirty="0" smtClean="0"/>
              <a:t> í </a:t>
            </a:r>
            <a:r>
              <a:rPr lang="en-US" dirty="0" err="1" smtClean="0"/>
              <a:t>starf</a:t>
            </a:r>
            <a:endParaRPr lang="en-US" dirty="0" smtClean="0"/>
          </a:p>
          <a:p>
            <a:r>
              <a:rPr lang="en-US" dirty="0" err="1" smtClean="0"/>
              <a:t>Nefnd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yfir</a:t>
            </a:r>
            <a:r>
              <a:rPr lang="en-US" dirty="0" smtClean="0"/>
              <a:t> </a:t>
            </a:r>
            <a:r>
              <a:rPr lang="en-US" dirty="0" err="1" smtClean="0"/>
              <a:t>umsóknir</a:t>
            </a:r>
            <a:r>
              <a:rPr lang="en-US" dirty="0" smtClean="0"/>
              <a:t> </a:t>
            </a:r>
            <a:r>
              <a:rPr lang="en-US" dirty="0" err="1" smtClean="0"/>
              <a:t>varðandi</a:t>
            </a:r>
            <a:r>
              <a:rPr lang="en-US" dirty="0" smtClean="0"/>
              <a:t> </a:t>
            </a:r>
            <a:r>
              <a:rPr lang="en-US" dirty="0" err="1" smtClean="0"/>
              <a:t>menntun</a:t>
            </a:r>
            <a:r>
              <a:rPr lang="en-US" dirty="0" smtClean="0"/>
              <a:t>, </a:t>
            </a:r>
            <a:r>
              <a:rPr lang="en-US" dirty="0" err="1" smtClean="0"/>
              <a:t>reynslu</a:t>
            </a:r>
            <a:r>
              <a:rPr lang="en-US" dirty="0" smtClean="0"/>
              <a:t> og </a:t>
            </a:r>
            <a:r>
              <a:rPr lang="en-US" dirty="0" err="1" smtClean="0"/>
              <a:t>fyrri</a:t>
            </a:r>
            <a:r>
              <a:rPr lang="en-US" dirty="0" smtClean="0"/>
              <a:t> </a:t>
            </a:r>
            <a:r>
              <a:rPr lang="en-US" dirty="0" err="1" smtClean="0"/>
              <a:t>störf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5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Skilyrði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samþykkt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0909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Lykilatriði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Sérfræðingurinn</a:t>
            </a:r>
            <a:r>
              <a:rPr lang="en-US" dirty="0" smtClean="0"/>
              <a:t> </a:t>
            </a:r>
            <a:r>
              <a:rPr lang="en-US" dirty="0" err="1" smtClean="0"/>
              <a:t>hafi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verið</a:t>
            </a:r>
            <a:r>
              <a:rPr lang="en-US" dirty="0" smtClean="0"/>
              <a:t> </a:t>
            </a:r>
            <a:r>
              <a:rPr lang="en-US" dirty="0" err="1" smtClean="0"/>
              <a:t>búsettur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heimilisfastur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á </a:t>
            </a:r>
            <a:r>
              <a:rPr lang="en-US" dirty="0" err="1" smtClean="0"/>
              <a:t>fimm</a:t>
            </a:r>
            <a:r>
              <a:rPr lang="en-US" dirty="0" smtClean="0"/>
              <a:t> </a:t>
            </a:r>
            <a:r>
              <a:rPr lang="en-US" dirty="0" err="1" smtClean="0"/>
              <a:t>ára</a:t>
            </a:r>
            <a:r>
              <a:rPr lang="en-US" dirty="0" smtClean="0"/>
              <a:t> </a:t>
            </a:r>
            <a:r>
              <a:rPr lang="en-US" dirty="0" err="1" smtClean="0"/>
              <a:t>tímabili</a:t>
            </a:r>
            <a:r>
              <a:rPr lang="en-US" dirty="0" smtClean="0"/>
              <a:t> </a:t>
            </a:r>
            <a:r>
              <a:rPr lang="en-US" dirty="0" err="1" smtClean="0"/>
              <a:t>næst</a:t>
            </a:r>
            <a:r>
              <a:rPr lang="en-US" dirty="0" smtClean="0"/>
              <a:t> á </a:t>
            </a:r>
            <a:r>
              <a:rPr lang="en-US" dirty="0" err="1" smtClean="0"/>
              <a:t>undan</a:t>
            </a:r>
            <a:r>
              <a:rPr lang="en-US" dirty="0" smtClean="0"/>
              <a:t> </a:t>
            </a:r>
            <a:r>
              <a:rPr lang="en-US" dirty="0" err="1" smtClean="0"/>
              <a:t>því</a:t>
            </a:r>
            <a:r>
              <a:rPr lang="en-US" dirty="0" smtClean="0"/>
              <a:t> </a:t>
            </a:r>
            <a:r>
              <a:rPr lang="en-US" dirty="0" err="1" smtClean="0"/>
              <a:t>almanaksári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hann</a:t>
            </a:r>
            <a:r>
              <a:rPr lang="en-US" dirty="0" smtClean="0"/>
              <a:t> </a:t>
            </a:r>
            <a:r>
              <a:rPr lang="en-US" dirty="0" err="1" smtClean="0"/>
              <a:t>hóf</a:t>
            </a:r>
            <a:r>
              <a:rPr lang="en-US" dirty="0" smtClean="0"/>
              <a:t> </a:t>
            </a:r>
            <a:r>
              <a:rPr lang="en-US" dirty="0" err="1" smtClean="0"/>
              <a:t>störf</a:t>
            </a:r>
            <a:r>
              <a:rPr lang="en-US" dirty="0" smtClean="0"/>
              <a:t> </a:t>
            </a:r>
            <a:r>
              <a:rPr lang="en-US" dirty="0" err="1" smtClean="0"/>
              <a:t>hérlendis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taðfesting</a:t>
            </a:r>
            <a:r>
              <a:rPr lang="en-US" dirty="0" smtClean="0"/>
              <a:t> </a:t>
            </a:r>
            <a:r>
              <a:rPr lang="en-US" dirty="0" err="1" smtClean="0"/>
              <a:t>Þjóðskrár</a:t>
            </a:r>
            <a:r>
              <a:rPr lang="en-US" dirty="0" smtClean="0"/>
              <a:t> </a:t>
            </a:r>
            <a:r>
              <a:rPr lang="en-US" dirty="0" err="1" smtClean="0"/>
              <a:t>þarf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fylgja</a:t>
            </a:r>
            <a:r>
              <a:rPr lang="en-US" dirty="0" smtClean="0"/>
              <a:t> (C125)</a:t>
            </a:r>
          </a:p>
          <a:p>
            <a:r>
              <a:rPr lang="en-US" dirty="0" err="1" smtClean="0"/>
              <a:t>Búi</a:t>
            </a:r>
            <a:r>
              <a:rPr lang="en-US" dirty="0" smtClean="0"/>
              <a:t> </a:t>
            </a:r>
            <a:r>
              <a:rPr lang="en-US" dirty="0" err="1" smtClean="0"/>
              <a:t>yfir</a:t>
            </a:r>
            <a:r>
              <a:rPr lang="en-US" dirty="0" smtClean="0"/>
              <a:t> </a:t>
            </a:r>
            <a:r>
              <a:rPr lang="en-US" dirty="0" err="1" smtClean="0"/>
              <a:t>þekkingu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reynslu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hendi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einungis</a:t>
            </a:r>
            <a:r>
              <a:rPr lang="en-US" dirty="0" smtClean="0"/>
              <a:t> í </a:t>
            </a:r>
            <a:r>
              <a:rPr lang="en-US" dirty="0" err="1" smtClean="0"/>
              <a:t>litlum</a:t>
            </a:r>
            <a:r>
              <a:rPr lang="en-US" dirty="0" smtClean="0"/>
              <a:t> </a:t>
            </a:r>
            <a:r>
              <a:rPr lang="en-US" dirty="0" err="1" smtClean="0"/>
              <a:t>mæli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staðar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umsókn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Umsóknin</a:t>
            </a:r>
            <a:r>
              <a:rPr lang="en-US" dirty="0" smtClean="0"/>
              <a:t> </a:t>
            </a:r>
            <a:r>
              <a:rPr lang="en-US" dirty="0" err="1"/>
              <a:t>berist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3ja </a:t>
            </a:r>
            <a:r>
              <a:rPr lang="en-US" dirty="0" err="1"/>
              <a:t>mánaða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starf</a:t>
            </a:r>
            <a:r>
              <a:rPr lang="en-US" dirty="0"/>
              <a:t> </a:t>
            </a:r>
            <a:r>
              <a:rPr lang="en-US" dirty="0" err="1" smtClean="0"/>
              <a:t>hefst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hún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grein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stöðu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hlutverki</a:t>
            </a:r>
            <a:r>
              <a:rPr lang="en-US" dirty="0" smtClean="0"/>
              <a:t> </a:t>
            </a:r>
            <a:r>
              <a:rPr lang="en-US" dirty="0" err="1" smtClean="0"/>
              <a:t>sérfræðingsins</a:t>
            </a:r>
            <a:r>
              <a:rPr lang="en-US" dirty="0" smtClean="0"/>
              <a:t>:</a:t>
            </a:r>
            <a:endParaRPr lang="en-US" b="1" dirty="0"/>
          </a:p>
          <a:p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ráðinn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lögaðila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hefur</a:t>
            </a:r>
            <a:r>
              <a:rPr lang="en-US" dirty="0" smtClean="0"/>
              <a:t> </a:t>
            </a:r>
            <a:r>
              <a:rPr lang="en-US" dirty="0" err="1" smtClean="0"/>
              <a:t>lögheimili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fasta</a:t>
            </a:r>
            <a:r>
              <a:rPr lang="en-US" dirty="0" smtClean="0"/>
              <a:t> </a:t>
            </a:r>
            <a:r>
              <a:rPr lang="en-US" dirty="0" err="1" smtClean="0"/>
              <a:t>starfsstöð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og </a:t>
            </a:r>
            <a:r>
              <a:rPr lang="en-US" dirty="0" err="1" smtClean="0"/>
              <a:t>greidd</a:t>
            </a:r>
            <a:r>
              <a:rPr lang="en-US" dirty="0" smtClean="0"/>
              <a:t> </a:t>
            </a:r>
            <a:r>
              <a:rPr lang="en-US" dirty="0" err="1" smtClean="0"/>
              <a:t>laun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sérfræðingi</a:t>
            </a:r>
            <a:r>
              <a:rPr lang="en-US" dirty="0" smtClean="0"/>
              <a:t>; og</a:t>
            </a:r>
          </a:p>
          <a:p>
            <a:r>
              <a:rPr lang="en-US" dirty="0" err="1"/>
              <a:t>R</a:t>
            </a:r>
            <a:r>
              <a:rPr lang="en-US" dirty="0" err="1" smtClean="0"/>
              <a:t>áðinn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sinna</a:t>
            </a:r>
            <a:r>
              <a:rPr lang="en-US" dirty="0" smtClean="0"/>
              <a:t> </a:t>
            </a:r>
            <a:r>
              <a:rPr lang="en-US" dirty="0" err="1" smtClean="0"/>
              <a:t>verkefnum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krefjast</a:t>
            </a:r>
            <a:r>
              <a:rPr lang="en-US" dirty="0" smtClean="0"/>
              <a:t> </a:t>
            </a:r>
            <a:r>
              <a:rPr lang="en-US" dirty="0" err="1" smtClean="0"/>
              <a:t>sérþekkingar</a:t>
            </a:r>
            <a:r>
              <a:rPr lang="en-US" dirty="0" smtClean="0"/>
              <a:t> og </a:t>
            </a:r>
            <a:r>
              <a:rPr lang="en-US" dirty="0" err="1" smtClean="0"/>
              <a:t>reynslu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hendi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í </a:t>
            </a:r>
            <a:r>
              <a:rPr lang="en-US" dirty="0" err="1" smtClean="0"/>
              <a:t>litlum</a:t>
            </a:r>
            <a:r>
              <a:rPr lang="en-US" dirty="0" smtClean="0"/>
              <a:t> </a:t>
            </a:r>
            <a:r>
              <a:rPr lang="en-US" dirty="0" err="1" smtClean="0"/>
              <a:t>mæli</a:t>
            </a:r>
            <a:r>
              <a:rPr lang="en-US" dirty="0" smtClean="0"/>
              <a:t>; </a:t>
            </a:r>
            <a:r>
              <a:rPr lang="en-US" u="sng" dirty="0" err="1" smtClean="0"/>
              <a:t>og</a:t>
            </a:r>
            <a:endParaRPr lang="en-US" u="sng" dirty="0" smtClean="0"/>
          </a:p>
          <a:p>
            <a:r>
              <a:rPr lang="en-US" dirty="0" smtClean="0"/>
              <a:t>Hann </a:t>
            </a:r>
            <a:r>
              <a:rPr lang="en-US" dirty="0" err="1" smtClean="0"/>
              <a:t>starfi</a:t>
            </a:r>
            <a:r>
              <a:rPr lang="en-US" dirty="0" smtClean="0"/>
              <a:t> á </a:t>
            </a:r>
            <a:r>
              <a:rPr lang="en-US" dirty="0" err="1" smtClean="0"/>
              <a:t>sviði</a:t>
            </a:r>
            <a:r>
              <a:rPr lang="en-US" dirty="0" smtClean="0"/>
              <a:t> </a:t>
            </a:r>
            <a:r>
              <a:rPr lang="en-US" dirty="0" err="1" smtClean="0"/>
              <a:t>rannsókna</a:t>
            </a:r>
            <a:r>
              <a:rPr lang="en-US" dirty="0" smtClean="0"/>
              <a:t>, </a:t>
            </a:r>
            <a:r>
              <a:rPr lang="en-US" dirty="0" err="1" smtClean="0"/>
              <a:t>þróunar</a:t>
            </a:r>
            <a:r>
              <a:rPr lang="en-US" dirty="0" smtClean="0"/>
              <a:t> og/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nýsköpunar</a:t>
            </a:r>
            <a:r>
              <a:rPr lang="en-US" dirty="0" smtClean="0"/>
              <a:t>, </a:t>
            </a:r>
            <a:r>
              <a:rPr lang="en-US" dirty="0" err="1" smtClean="0"/>
              <a:t>kennslu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úrlausn</a:t>
            </a:r>
            <a:r>
              <a:rPr lang="en-US" dirty="0" smtClean="0"/>
              <a:t> og/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uppbyggingu</a:t>
            </a:r>
            <a:r>
              <a:rPr lang="en-US" dirty="0" smtClean="0"/>
              <a:t> </a:t>
            </a:r>
            <a:r>
              <a:rPr lang="en-US" dirty="0" err="1" smtClean="0"/>
              <a:t>sérhæfðra</a:t>
            </a:r>
            <a:r>
              <a:rPr lang="en-US" dirty="0" smtClean="0"/>
              <a:t> </a:t>
            </a:r>
            <a:r>
              <a:rPr lang="en-US" dirty="0" err="1" smtClean="0"/>
              <a:t>verkefna</a:t>
            </a:r>
            <a:r>
              <a:rPr lang="en-US" dirty="0" smtClean="0"/>
              <a:t>, </a:t>
            </a:r>
            <a:r>
              <a:rPr lang="en-US" dirty="0" err="1" smtClean="0"/>
              <a:t>eða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ann </a:t>
            </a:r>
            <a:r>
              <a:rPr lang="en-US" dirty="0" err="1" smtClean="0"/>
              <a:t>sinni</a:t>
            </a:r>
            <a:r>
              <a:rPr lang="en-US" dirty="0" smtClean="0"/>
              <a:t> </a:t>
            </a:r>
            <a:r>
              <a:rPr lang="en-US" dirty="0" err="1" smtClean="0"/>
              <a:t>framkvæmda</a:t>
            </a:r>
            <a:r>
              <a:rPr lang="en-US" dirty="0" smtClean="0"/>
              <a:t>-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verkstjórnun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öðrum</a:t>
            </a:r>
            <a:r>
              <a:rPr lang="en-US" dirty="0" smtClean="0"/>
              <a:t> </a:t>
            </a:r>
            <a:r>
              <a:rPr lang="en-US" dirty="0" err="1" smtClean="0"/>
              <a:t>verkefnum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u="sng" dirty="0" err="1" smtClean="0"/>
              <a:t>lykilþættir</a:t>
            </a:r>
            <a:r>
              <a:rPr lang="en-US" dirty="0" smtClean="0"/>
              <a:t> í </a:t>
            </a:r>
            <a:r>
              <a:rPr lang="en-US" dirty="0" err="1" smtClean="0"/>
              <a:t>starfsemi</a:t>
            </a:r>
            <a:r>
              <a:rPr lang="en-US" dirty="0" smtClean="0"/>
              <a:t> </a:t>
            </a:r>
            <a:r>
              <a:rPr lang="en-US" dirty="0" err="1" smtClean="0"/>
              <a:t>fyrirtækisins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1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Umsóknir</a:t>
            </a:r>
            <a:r>
              <a:rPr lang="en-US" dirty="0" smtClean="0"/>
              <a:t> á </a:t>
            </a:r>
            <a:r>
              <a:rPr lang="en-US" dirty="0" err="1" smtClean="0"/>
              <a:t>heimasíðu</a:t>
            </a:r>
            <a:r>
              <a:rPr lang="en-US" dirty="0" smtClean="0"/>
              <a:t> </a:t>
            </a:r>
            <a:r>
              <a:rPr lang="en-US" dirty="0" err="1" smtClean="0"/>
              <a:t>Rannís</a:t>
            </a:r>
            <a:r>
              <a:rPr lang="en-US" dirty="0" smtClean="0"/>
              <a:t>, www.rannis.is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8551" y="1825625"/>
            <a:ext cx="651489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Umsóknir</a:t>
            </a:r>
            <a:r>
              <a:rPr lang="en-US" dirty="0" smtClean="0"/>
              <a:t> og </a:t>
            </a:r>
            <a:r>
              <a:rPr lang="en-US" dirty="0" err="1" smtClean="0"/>
              <a:t>úrvinnsla</a:t>
            </a:r>
            <a:r>
              <a:rPr lang="en-US" dirty="0" smtClean="0"/>
              <a:t> </a:t>
            </a:r>
            <a:r>
              <a:rPr lang="en-US" dirty="0" err="1" smtClean="0"/>
              <a:t>þeirra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443"/>
          </a:xfrm>
        </p:spPr>
        <p:txBody>
          <a:bodyPr>
            <a:normAutofit/>
          </a:bodyPr>
          <a:lstStyle/>
          <a:p>
            <a:r>
              <a:rPr lang="en-US" dirty="0" err="1" smtClean="0"/>
              <a:t>Sérstök</a:t>
            </a:r>
            <a:r>
              <a:rPr lang="en-US" dirty="0" smtClean="0"/>
              <a:t> </a:t>
            </a:r>
            <a:r>
              <a:rPr lang="en-US" dirty="0" err="1" smtClean="0"/>
              <a:t>nefnd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yfir</a:t>
            </a:r>
            <a:r>
              <a:rPr lang="en-US" dirty="0" smtClean="0"/>
              <a:t> </a:t>
            </a:r>
            <a:r>
              <a:rPr lang="en-US" dirty="0" err="1" smtClean="0"/>
              <a:t>umsóknir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smtClean="0"/>
              <a:t>Hallgrímur Jónasson, </a:t>
            </a:r>
            <a:r>
              <a:rPr lang="en-US" sz="2000" dirty="0" err="1" smtClean="0"/>
              <a:t>Rannís</a:t>
            </a:r>
            <a:r>
              <a:rPr lang="en-US" sz="2000" dirty="0" smtClean="0"/>
              <a:t>, </a:t>
            </a:r>
            <a:r>
              <a:rPr lang="en-US" sz="2000" dirty="0" err="1" smtClean="0"/>
              <a:t>formaður</a:t>
            </a:r>
            <a:r>
              <a:rPr lang="en-US" sz="2000" dirty="0" smtClean="0"/>
              <a:t>, </a:t>
            </a:r>
            <a:r>
              <a:rPr lang="en-US" sz="2000" dirty="0"/>
              <a:t>(</a:t>
            </a:r>
            <a:r>
              <a:rPr lang="en-US" sz="2000" dirty="0" err="1" smtClean="0"/>
              <a:t>án</a:t>
            </a:r>
            <a:r>
              <a:rPr lang="en-US" sz="2000" dirty="0" smtClean="0"/>
              <a:t> </a:t>
            </a:r>
            <a:r>
              <a:rPr lang="en-US" sz="2000" dirty="0" err="1" smtClean="0"/>
              <a:t>tilnefningar</a:t>
            </a:r>
            <a:r>
              <a:rPr lang="en-US" sz="2000" dirty="0"/>
              <a:t>)</a:t>
            </a:r>
            <a:endParaRPr lang="en-US" sz="2000" dirty="0" smtClean="0"/>
          </a:p>
          <a:p>
            <a:pPr lvl="1"/>
            <a:r>
              <a:rPr lang="en-US" sz="2000" dirty="0" smtClean="0"/>
              <a:t>Ingibjörg Helga Helgadóttir, </a:t>
            </a:r>
            <a:r>
              <a:rPr lang="en-US" sz="2000" dirty="0" err="1" smtClean="0"/>
              <a:t>sérfræðingur</a:t>
            </a:r>
            <a:r>
              <a:rPr lang="en-US" sz="2000" dirty="0" smtClean="0"/>
              <a:t>, </a:t>
            </a:r>
            <a:r>
              <a:rPr lang="en-US" sz="2000" dirty="0" err="1" smtClean="0"/>
              <a:t>fjármála</a:t>
            </a:r>
            <a:r>
              <a:rPr lang="en-US" sz="2000" dirty="0" smtClean="0"/>
              <a:t>- og </a:t>
            </a:r>
            <a:r>
              <a:rPr lang="en-US" sz="2000" dirty="0" err="1" smtClean="0"/>
              <a:t>efnah.rn</a:t>
            </a:r>
            <a:r>
              <a:rPr lang="en-US" sz="2000" dirty="0" smtClean="0"/>
              <a:t>. (</a:t>
            </a:r>
            <a:r>
              <a:rPr lang="en-US" sz="2000" dirty="0" err="1" smtClean="0"/>
              <a:t>tilnefnd</a:t>
            </a:r>
            <a:r>
              <a:rPr lang="en-US" sz="2000" dirty="0" smtClean="0"/>
              <a:t> </a:t>
            </a:r>
            <a:r>
              <a:rPr lang="en-US" sz="2000" dirty="0" err="1" smtClean="0"/>
              <a:t>af</a:t>
            </a:r>
            <a:r>
              <a:rPr lang="en-US" sz="2000" dirty="0" smtClean="0"/>
              <a:t> </a:t>
            </a:r>
            <a:r>
              <a:rPr lang="en-US" sz="2000" dirty="0" err="1" smtClean="0"/>
              <a:t>fjr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Ína</a:t>
            </a:r>
            <a:r>
              <a:rPr lang="en-US" sz="2000" dirty="0" smtClean="0"/>
              <a:t> Dögg </a:t>
            </a:r>
            <a:r>
              <a:rPr lang="en-US" sz="2000" dirty="0" err="1" smtClean="0"/>
              <a:t>Eyþórsdóttir</a:t>
            </a:r>
            <a:r>
              <a:rPr lang="en-US" sz="2000" dirty="0" smtClean="0"/>
              <a:t>, </a:t>
            </a:r>
            <a:r>
              <a:rPr lang="en-US" sz="2000" dirty="0" err="1" smtClean="0"/>
              <a:t>verkefnisstjóri</a:t>
            </a:r>
            <a:r>
              <a:rPr lang="en-US" sz="2000" dirty="0" smtClean="0"/>
              <a:t> HÍ, (</a:t>
            </a:r>
            <a:r>
              <a:rPr lang="en-US" sz="2000" dirty="0" err="1" smtClean="0"/>
              <a:t>tilnefnd</a:t>
            </a:r>
            <a:r>
              <a:rPr lang="en-US" sz="2000" dirty="0" smtClean="0"/>
              <a:t> </a:t>
            </a:r>
            <a:r>
              <a:rPr lang="en-US" sz="2000" dirty="0" err="1" smtClean="0"/>
              <a:t>af</a:t>
            </a:r>
            <a:r>
              <a:rPr lang="en-US" sz="2000" dirty="0" smtClean="0"/>
              <a:t> </a:t>
            </a:r>
            <a:r>
              <a:rPr lang="en-US" sz="2000" dirty="0" err="1" smtClean="0"/>
              <a:t>mrn</a:t>
            </a:r>
            <a:r>
              <a:rPr lang="en-US" sz="2000" dirty="0" smtClean="0"/>
              <a:t>).</a:t>
            </a:r>
          </a:p>
          <a:p>
            <a:r>
              <a:rPr lang="en-US" dirty="0" err="1"/>
              <a:t>U</a:t>
            </a:r>
            <a:r>
              <a:rPr lang="en-US" dirty="0" err="1" smtClean="0"/>
              <a:t>msókn</a:t>
            </a:r>
            <a:r>
              <a:rPr lang="en-US" dirty="0" smtClean="0"/>
              <a:t> </a:t>
            </a:r>
            <a:r>
              <a:rPr lang="en-US" dirty="0" err="1" smtClean="0"/>
              <a:t>þarf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innihalda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Nafn</a:t>
            </a:r>
            <a:r>
              <a:rPr lang="en-US" dirty="0"/>
              <a:t> </a:t>
            </a:r>
            <a:r>
              <a:rPr lang="en-US" dirty="0" smtClean="0"/>
              <a:t>og </a:t>
            </a:r>
            <a:r>
              <a:rPr lang="en-US" dirty="0" err="1" smtClean="0"/>
              <a:t>heimili</a:t>
            </a:r>
            <a:r>
              <a:rPr lang="en-US" dirty="0" smtClean="0"/>
              <a:t> </a:t>
            </a:r>
            <a:r>
              <a:rPr lang="en-US" dirty="0" err="1" smtClean="0"/>
              <a:t>einstakings</a:t>
            </a:r>
            <a:r>
              <a:rPr lang="en-US" dirty="0" smtClean="0"/>
              <a:t> og </a:t>
            </a:r>
            <a:r>
              <a:rPr lang="en-US" dirty="0" err="1" smtClean="0"/>
              <a:t>vinnuveitanda</a:t>
            </a:r>
            <a:endParaRPr lang="en-US" dirty="0" smtClean="0"/>
          </a:p>
          <a:p>
            <a:pPr lvl="1"/>
            <a:r>
              <a:rPr lang="en-US" dirty="0" err="1" smtClean="0"/>
              <a:t>Staðfestingu</a:t>
            </a:r>
            <a:r>
              <a:rPr lang="en-US" dirty="0" smtClean="0"/>
              <a:t> </a:t>
            </a:r>
            <a:r>
              <a:rPr lang="en-US" dirty="0" err="1" smtClean="0"/>
              <a:t>Þjóðskrár</a:t>
            </a:r>
            <a:r>
              <a:rPr lang="en-US" dirty="0" smtClean="0"/>
              <a:t> Íslands um </a:t>
            </a:r>
            <a:r>
              <a:rPr lang="en-US" dirty="0" err="1" smtClean="0"/>
              <a:t>lögheimilissögu</a:t>
            </a:r>
            <a:r>
              <a:rPr lang="en-US" dirty="0" smtClean="0"/>
              <a:t>, C125</a:t>
            </a:r>
          </a:p>
          <a:p>
            <a:pPr lvl="1"/>
            <a:r>
              <a:rPr lang="en-US" dirty="0" err="1" smtClean="0"/>
              <a:t>Ráðningarsamning</a:t>
            </a:r>
            <a:r>
              <a:rPr lang="en-US" dirty="0" smtClean="0"/>
              <a:t>, </a:t>
            </a:r>
            <a:r>
              <a:rPr lang="en-US" dirty="0" err="1" smtClean="0"/>
              <a:t>uppl</a:t>
            </a:r>
            <a:r>
              <a:rPr lang="en-US" dirty="0" smtClean="0"/>
              <a:t> um </a:t>
            </a:r>
            <a:r>
              <a:rPr lang="en-US" dirty="0" err="1" smtClean="0"/>
              <a:t>laun</a:t>
            </a:r>
            <a:r>
              <a:rPr lang="en-US" dirty="0" smtClean="0"/>
              <a:t> og </a:t>
            </a:r>
            <a:r>
              <a:rPr lang="en-US" dirty="0" err="1" smtClean="0"/>
              <a:t>hlunnindi</a:t>
            </a:r>
            <a:endParaRPr lang="en-US" dirty="0" smtClean="0"/>
          </a:p>
          <a:p>
            <a:pPr lvl="1"/>
            <a:r>
              <a:rPr lang="en-US" dirty="0" err="1" smtClean="0"/>
              <a:t>Gögn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sýna</a:t>
            </a:r>
            <a:r>
              <a:rPr lang="en-US" dirty="0" smtClean="0"/>
              <a:t> </a:t>
            </a:r>
            <a:r>
              <a:rPr lang="en-US" dirty="0" err="1" smtClean="0"/>
              <a:t>fram</a:t>
            </a:r>
            <a:r>
              <a:rPr lang="en-US" dirty="0" smtClean="0"/>
              <a:t> á </a:t>
            </a:r>
            <a:r>
              <a:rPr lang="en-US" dirty="0" err="1" smtClean="0"/>
              <a:t>sérþekkingu</a:t>
            </a:r>
            <a:r>
              <a:rPr lang="en-US" dirty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reynslu</a:t>
            </a:r>
            <a:r>
              <a:rPr lang="en-US" dirty="0" smtClean="0"/>
              <a:t>, </a:t>
            </a:r>
            <a:r>
              <a:rPr lang="en-US" dirty="0" err="1" smtClean="0"/>
              <a:t>ferilskrá</a:t>
            </a:r>
            <a:endParaRPr lang="en-US" dirty="0" smtClean="0"/>
          </a:p>
          <a:p>
            <a:pPr lvl="1"/>
            <a:r>
              <a:rPr lang="en-US" dirty="0" err="1" smtClean="0"/>
              <a:t>Greinagerð</a:t>
            </a:r>
            <a:r>
              <a:rPr lang="en-US" dirty="0" smtClean="0"/>
              <a:t> um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umrædd</a:t>
            </a:r>
            <a:r>
              <a:rPr lang="en-US" dirty="0" smtClean="0"/>
              <a:t> </a:t>
            </a:r>
            <a:r>
              <a:rPr lang="en-US" dirty="0" err="1" smtClean="0"/>
              <a:t>sérþekking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reynsla</a:t>
            </a:r>
            <a:r>
              <a:rPr lang="en-US" dirty="0" smtClean="0"/>
              <a:t>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hendi</a:t>
            </a:r>
            <a:r>
              <a:rPr lang="en-US" dirty="0" smtClean="0"/>
              <a:t> </a:t>
            </a:r>
            <a:r>
              <a:rPr lang="en-US" dirty="0" err="1" smtClean="0"/>
              <a:t>hér</a:t>
            </a:r>
            <a:r>
              <a:rPr lang="en-US" dirty="0" smtClean="0"/>
              <a:t> á </a:t>
            </a:r>
            <a:r>
              <a:rPr lang="en-US" dirty="0" err="1" smtClean="0"/>
              <a:t>landi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í </a:t>
            </a:r>
            <a:r>
              <a:rPr lang="en-US" dirty="0" err="1" smtClean="0"/>
              <a:t>litlum</a:t>
            </a:r>
            <a:r>
              <a:rPr lang="en-US" dirty="0" smtClean="0"/>
              <a:t> </a:t>
            </a:r>
            <a:r>
              <a:rPr lang="en-US" dirty="0" err="1" smtClean="0"/>
              <a:t>mæli</a:t>
            </a:r>
            <a:endParaRPr lang="en-US" dirty="0" smtClean="0"/>
          </a:p>
          <a:p>
            <a:pPr lvl="1"/>
            <a:r>
              <a:rPr lang="en-US" dirty="0" err="1" smtClean="0"/>
              <a:t>Annað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skiptir</a:t>
            </a:r>
            <a:r>
              <a:rPr lang="en-US" dirty="0" smtClean="0"/>
              <a:t> </a:t>
            </a:r>
            <a:r>
              <a:rPr lang="en-US" dirty="0" err="1" smtClean="0"/>
              <a:t>máli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7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Staðan</a:t>
            </a:r>
            <a:r>
              <a:rPr lang="en-US" dirty="0" smtClean="0"/>
              <a:t> </a:t>
            </a:r>
            <a:r>
              <a:rPr lang="en-US" dirty="0" err="1" smtClean="0"/>
              <a:t>eftir</a:t>
            </a:r>
            <a:r>
              <a:rPr lang="en-US" dirty="0" smtClean="0"/>
              <a:t> </a:t>
            </a:r>
            <a:r>
              <a:rPr lang="en-US" dirty="0" err="1" smtClean="0"/>
              <a:t>fyrsta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83 </a:t>
            </a:r>
            <a:r>
              <a:rPr lang="en-US" dirty="0" err="1" smtClean="0"/>
              <a:t>umsóknir</a:t>
            </a:r>
            <a:r>
              <a:rPr lang="en-US" dirty="0" smtClean="0"/>
              <a:t>, </a:t>
            </a:r>
          </a:p>
          <a:p>
            <a:r>
              <a:rPr lang="en-US" dirty="0"/>
              <a:t>5</a:t>
            </a:r>
            <a:r>
              <a:rPr lang="en-US" dirty="0" smtClean="0"/>
              <a:t>8 </a:t>
            </a:r>
            <a:r>
              <a:rPr lang="en-US" dirty="0" err="1" smtClean="0"/>
              <a:t>umsóknir</a:t>
            </a:r>
            <a:r>
              <a:rPr lang="en-US" dirty="0" smtClean="0"/>
              <a:t> </a:t>
            </a:r>
            <a:r>
              <a:rPr lang="en-US" dirty="0" err="1" smtClean="0"/>
              <a:t>afgreiddar</a:t>
            </a:r>
            <a:r>
              <a:rPr lang="en-US" dirty="0" smtClean="0"/>
              <a:t> </a:t>
            </a:r>
            <a:r>
              <a:rPr lang="en-US" dirty="0" err="1" smtClean="0"/>
              <a:t>jákvætt</a:t>
            </a:r>
            <a:r>
              <a:rPr lang="en-US" dirty="0" smtClean="0"/>
              <a:t>, 70% </a:t>
            </a:r>
            <a:r>
              <a:rPr lang="en-US" dirty="0" err="1" smtClean="0"/>
              <a:t>umsókna</a:t>
            </a:r>
            <a:endParaRPr lang="en-US" dirty="0" smtClean="0"/>
          </a:p>
          <a:p>
            <a:r>
              <a:rPr lang="en-US" dirty="0" err="1" smtClean="0"/>
              <a:t>Skattafrádráttur</a:t>
            </a:r>
            <a:r>
              <a:rPr lang="en-US" dirty="0" smtClean="0"/>
              <a:t> </a:t>
            </a:r>
            <a:r>
              <a:rPr lang="en-US" dirty="0" err="1" smtClean="0"/>
              <a:t>eftir</a:t>
            </a:r>
            <a:r>
              <a:rPr lang="en-US" dirty="0" smtClean="0"/>
              <a:t> </a:t>
            </a:r>
            <a:r>
              <a:rPr lang="en-US" dirty="0" err="1" smtClean="0"/>
              <a:t>vinnuveitendum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Fyrirtæki</a:t>
            </a:r>
            <a:r>
              <a:rPr lang="en-US" dirty="0" smtClean="0"/>
              <a:t>	</a:t>
            </a:r>
            <a:r>
              <a:rPr lang="en-US" dirty="0" smtClean="0"/>
              <a:t>	47 </a:t>
            </a:r>
            <a:r>
              <a:rPr lang="en-US" dirty="0" err="1" smtClean="0"/>
              <a:t>umsóknir</a:t>
            </a:r>
            <a:r>
              <a:rPr lang="en-US" dirty="0" smtClean="0"/>
              <a:t> (57%), </a:t>
            </a:r>
            <a:r>
              <a:rPr lang="en-US" dirty="0" err="1" smtClean="0"/>
              <a:t>samþykktar</a:t>
            </a:r>
            <a:r>
              <a:rPr lang="en-US" dirty="0" smtClean="0"/>
              <a:t> 32</a:t>
            </a:r>
          </a:p>
          <a:p>
            <a:pPr lvl="1"/>
            <a:r>
              <a:rPr lang="en-US" dirty="0" err="1" smtClean="0"/>
              <a:t>Stofnun</a:t>
            </a:r>
            <a:r>
              <a:rPr lang="en-US" dirty="0" smtClean="0"/>
              <a:t>		  7 </a:t>
            </a:r>
            <a:r>
              <a:rPr lang="en-US" dirty="0" err="1" smtClean="0"/>
              <a:t>umsóknir</a:t>
            </a:r>
            <a:r>
              <a:rPr lang="en-US" dirty="0" smtClean="0"/>
              <a:t> (8%),   </a:t>
            </a:r>
            <a:r>
              <a:rPr lang="en-US" dirty="0" err="1" smtClean="0"/>
              <a:t>samþykktar</a:t>
            </a:r>
            <a:r>
              <a:rPr lang="en-US" dirty="0" smtClean="0"/>
              <a:t> 6</a:t>
            </a:r>
          </a:p>
          <a:p>
            <a:pPr lvl="1"/>
            <a:r>
              <a:rPr lang="en-US" dirty="0" err="1" smtClean="0"/>
              <a:t>Háskóla</a:t>
            </a:r>
            <a:r>
              <a:rPr lang="en-US" dirty="0" smtClean="0"/>
              <a:t>		29 </a:t>
            </a:r>
            <a:r>
              <a:rPr lang="en-US" dirty="0" err="1" smtClean="0"/>
              <a:t>umsóknir</a:t>
            </a:r>
            <a:r>
              <a:rPr lang="en-US" dirty="0" smtClean="0"/>
              <a:t> (30%), </a:t>
            </a:r>
            <a:r>
              <a:rPr lang="en-US" dirty="0" err="1" smtClean="0"/>
              <a:t>samþykktar</a:t>
            </a:r>
            <a:r>
              <a:rPr lang="en-US" dirty="0" smtClean="0"/>
              <a:t> 20</a:t>
            </a:r>
          </a:p>
          <a:p>
            <a:r>
              <a:rPr lang="en-US" dirty="0" err="1" smtClean="0"/>
              <a:t>Alvotech</a:t>
            </a:r>
            <a:r>
              <a:rPr lang="en-US" dirty="0" smtClean="0"/>
              <a:t>, CCP, </a:t>
            </a:r>
            <a:r>
              <a:rPr lang="en-US" dirty="0" err="1" smtClean="0"/>
              <a:t>Háskóli</a:t>
            </a:r>
            <a:r>
              <a:rPr lang="en-US" dirty="0" smtClean="0"/>
              <a:t> Íslands, </a:t>
            </a:r>
            <a:r>
              <a:rPr lang="en-US" dirty="0" err="1" smtClean="0"/>
              <a:t>Landspítali</a:t>
            </a:r>
            <a:r>
              <a:rPr lang="en-US" dirty="0" smtClean="0"/>
              <a:t>, </a:t>
            </a:r>
            <a:r>
              <a:rPr lang="en-US" dirty="0" err="1" smtClean="0"/>
              <a:t>Íslensk</a:t>
            </a:r>
            <a:r>
              <a:rPr lang="en-US" dirty="0" smtClean="0"/>
              <a:t> </a:t>
            </a:r>
            <a:r>
              <a:rPr lang="en-US" dirty="0" err="1" smtClean="0"/>
              <a:t>erfðagreining</a:t>
            </a:r>
            <a:r>
              <a:rPr lang="en-US" dirty="0" smtClean="0"/>
              <a:t>, </a:t>
            </a:r>
            <a:r>
              <a:rPr lang="en-US" dirty="0" err="1" smtClean="0"/>
              <a:t>Háskólinn</a:t>
            </a:r>
            <a:r>
              <a:rPr lang="en-US" dirty="0" smtClean="0"/>
              <a:t> á </a:t>
            </a:r>
            <a:r>
              <a:rPr lang="en-US" dirty="0" err="1" smtClean="0"/>
              <a:t>Akureyri</a:t>
            </a:r>
            <a:endParaRPr lang="en-US" dirty="0" smtClean="0"/>
          </a:p>
          <a:p>
            <a:r>
              <a:rPr lang="en-US" dirty="0" smtClean="0"/>
              <a:t>7 </a:t>
            </a:r>
            <a:r>
              <a:rPr lang="en-US" dirty="0" err="1"/>
              <a:t>Í</a:t>
            </a:r>
            <a:r>
              <a:rPr lang="en-US" dirty="0" err="1" smtClean="0"/>
              <a:t>slendingar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búið</a:t>
            </a:r>
            <a:r>
              <a:rPr lang="en-US" dirty="0" smtClean="0"/>
              <a:t> </a:t>
            </a:r>
            <a:r>
              <a:rPr lang="en-US" dirty="0" err="1" smtClean="0"/>
              <a:t>erlendis</a:t>
            </a:r>
            <a:r>
              <a:rPr lang="en-US" dirty="0" smtClean="0"/>
              <a:t> í </a:t>
            </a:r>
            <a:r>
              <a:rPr lang="en-US" dirty="0" err="1" smtClean="0"/>
              <a:t>meira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5 </a:t>
            </a:r>
            <a:r>
              <a:rPr lang="en-US" dirty="0" err="1" smtClean="0"/>
              <a:t>ár</a:t>
            </a:r>
            <a:r>
              <a:rPr lang="en-US" dirty="0" smtClean="0"/>
              <a:t> </a:t>
            </a:r>
            <a:r>
              <a:rPr lang="en-US" dirty="0" err="1" smtClean="0"/>
              <a:t>komnir</a:t>
            </a:r>
            <a:r>
              <a:rPr lang="en-US" dirty="0" smtClean="0"/>
              <a:t> </a:t>
            </a:r>
            <a:r>
              <a:rPr lang="en-US" dirty="0" err="1" smtClean="0"/>
              <a:t>heim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07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13530</TotalTime>
  <Words>468</Words>
  <Application>Microsoft Office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Rannís </vt:lpstr>
      <vt:lpstr>Frádráttur frá tekjum erlendra sérfræðinga </vt:lpstr>
      <vt:lpstr>Markmið</vt:lpstr>
      <vt:lpstr>Megin atriði</vt:lpstr>
      <vt:lpstr>Skilyrði fyrir samþykkt</vt:lpstr>
      <vt:lpstr>Til staðar við umsókn</vt:lpstr>
      <vt:lpstr>Umsóknir á heimasíðu Rannís, www.rannis.is</vt:lpstr>
      <vt:lpstr>Umsóknir og úrvinnsla þeirra</vt:lpstr>
      <vt:lpstr>Staðan eftir fyrsta árið, 2017</vt:lpstr>
      <vt:lpstr>Staðan eftir 2018</vt:lpstr>
      <vt:lpstr>Takk fyrir </vt:lpstr>
    </vt:vector>
  </TitlesOfParts>
  <Company>Rannsóknamiðstöð Íslands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Ásta Vigdís Jónsdóttir</dc:creator>
  <cp:lastModifiedBy>Sigurður Björnsson</cp:lastModifiedBy>
  <cp:revision>110</cp:revision>
  <cp:lastPrinted>2017-05-30T08:32:45Z</cp:lastPrinted>
  <dcterms:created xsi:type="dcterms:W3CDTF">2016-10-19T16:29:08Z</dcterms:created>
  <dcterms:modified xsi:type="dcterms:W3CDTF">2019-01-24T12:02:28Z</dcterms:modified>
</cp:coreProperties>
</file>