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54" r:id="rId2"/>
    <p:sldId id="351" r:id="rId3"/>
    <p:sldId id="360" r:id="rId4"/>
    <p:sldId id="340" r:id="rId5"/>
    <p:sldId id="341" r:id="rId6"/>
    <p:sldId id="342" r:id="rId7"/>
    <p:sldId id="379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77" r:id="rId16"/>
    <p:sldId id="374" r:id="rId17"/>
    <p:sldId id="375" r:id="rId18"/>
    <p:sldId id="362" r:id="rId19"/>
    <p:sldId id="365" r:id="rId20"/>
    <p:sldId id="370" r:id="rId21"/>
    <p:sldId id="378" r:id="rId22"/>
    <p:sldId id="344" r:id="rId23"/>
  </p:sldIdLst>
  <p:sldSz cx="12192000" cy="6858000"/>
  <p:notesSz cx="6797675" cy="9926638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969B"/>
    <a:srgbClr val="95CC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4660"/>
  </p:normalViewPr>
  <p:slideViewPr>
    <p:cSldViewPr>
      <p:cViewPr varScale="1">
        <p:scale>
          <a:sx n="105" d="100"/>
          <a:sy n="105" d="100"/>
        </p:scale>
        <p:origin x="660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4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an-fs\Rannsoknaognyskopunarsvid$\5.06%20T&#230;kni&#254;r&#243;unarsj&#243;&#240;ur\5.06.07%20T&#246;lfr&#230;&#240;i\Kokurit_tolfraedi\Gagnavinnsla\BVA%20haust%202010\vinnuskj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s-IS"/>
              <a:t>Fjárframlög m.kr.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[vinnuskjal.xlsx]Fjarframlog!$J$21</c:f>
              <c:strCache>
                <c:ptCount val="1"/>
                <c:pt idx="0">
                  <c:v>Nafnverð</c:v>
                </c:pt>
              </c:strCache>
            </c:strRef>
          </c:tx>
          <c:spPr>
            <a:solidFill>
              <a:srgbClr val="46969B"/>
            </a:solidFill>
          </c:spPr>
          <c:invertIfNegative val="0"/>
          <c:dPt>
            <c:idx val="12"/>
            <c:invertIfNegative val="0"/>
            <c:bubble3D val="0"/>
            <c:spPr>
              <a:solidFill>
                <a:srgbClr val="46969B"/>
              </a:solidFill>
            </c:spPr>
            <c:extLst>
              <c:ext xmlns:c16="http://schemas.microsoft.com/office/drawing/2014/chart" uri="{C3380CC4-5D6E-409C-BE32-E72D297353CC}">
                <c16:uniqueId val="{00000001-FA53-4500-9272-E6C4936180BB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1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[vinnuskjal.xlsx]Fjarframlog!$I$22:$I$37</c:f>
              <c:numCache>
                <c:formatCode>General</c:formatCod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numCache>
            </c:numRef>
          </c:cat>
          <c:val>
            <c:numRef>
              <c:f>[vinnuskjal.xlsx]Fjarframlog!$J$22:$J$37</c:f>
              <c:numCache>
                <c:formatCode>General</c:formatCode>
                <c:ptCount val="16"/>
                <c:pt idx="0">
                  <c:v>200</c:v>
                </c:pt>
                <c:pt idx="1">
                  <c:v>340</c:v>
                </c:pt>
                <c:pt idx="2">
                  <c:v>460</c:v>
                </c:pt>
                <c:pt idx="3">
                  <c:v>500</c:v>
                </c:pt>
                <c:pt idx="4">
                  <c:v>600</c:v>
                </c:pt>
                <c:pt idx="5">
                  <c:v>690</c:v>
                </c:pt>
                <c:pt idx="6">
                  <c:v>720</c:v>
                </c:pt>
                <c:pt idx="7">
                  <c:v>720</c:v>
                </c:pt>
                <c:pt idx="8">
                  <c:v>725</c:v>
                </c:pt>
                <c:pt idx="9">
                  <c:v>1265</c:v>
                </c:pt>
                <c:pt idx="10">
                  <c:v>987.5</c:v>
                </c:pt>
                <c:pt idx="11">
                  <c:v>1372.5</c:v>
                </c:pt>
                <c:pt idx="12">
                  <c:v>2352.5</c:v>
                </c:pt>
                <c:pt idx="13">
                  <c:v>2383</c:v>
                </c:pt>
                <c:pt idx="14">
                  <c:v>2378</c:v>
                </c:pt>
                <c:pt idx="15">
                  <c:v>2333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53-4500-9272-E6C4936180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91728192"/>
        <c:axId val="691725056"/>
      </c:barChart>
      <c:catAx>
        <c:axId val="69172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 b="1"/>
            </a:pPr>
            <a:endParaRPr lang="is-IS"/>
          </a:p>
        </c:txPr>
        <c:crossAx val="691725056"/>
        <c:crosses val="autoZero"/>
        <c:auto val="1"/>
        <c:lblAlgn val="ctr"/>
        <c:lblOffset val="100"/>
        <c:noMultiLvlLbl val="0"/>
      </c:catAx>
      <c:valAx>
        <c:axId val="6917250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s-IS"/>
                  <a:t>m.kr.</a:t>
                </a:r>
              </a:p>
            </c:rich>
          </c:tx>
          <c:layout/>
          <c:overlay val="0"/>
        </c:title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800" b="1"/>
            </a:pPr>
            <a:endParaRPr lang="is-IS"/>
          </a:p>
        </c:txPr>
        <c:crossAx val="691728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s-IS"/>
              <a:t>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Sheet1!$D$7</c:f>
              <c:strCache>
                <c:ptCount val="1"/>
                <c:pt idx="0">
                  <c:v>Já</c:v>
                </c:pt>
              </c:strCache>
            </c:strRef>
          </c:tx>
          <c:spPr>
            <a:solidFill>
              <a:srgbClr val="95CCC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Sheet1!$E$6:$I$6</c:f>
              <c:strCache>
                <c:ptCount val="5"/>
                <c:pt idx="0">
                  <c:v>Markaðs-styrkur</c:v>
                </c:pt>
                <c:pt idx="1">
                  <c:v>Sproti</c:v>
                </c:pt>
                <c:pt idx="2">
                  <c:v>Vöxtur</c:v>
                </c:pt>
                <c:pt idx="3">
                  <c:v>HR </c:v>
                </c:pt>
                <c:pt idx="4">
                  <c:v>Fræ</c:v>
                </c:pt>
              </c:strCache>
            </c:strRef>
          </c:cat>
          <c:val>
            <c:numRef>
              <c:f>Sheet1!$E$7:$I$7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19</c:v>
                </c:pt>
                <c:pt idx="3">
                  <c:v>11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1D-4B76-95D6-AE87160F9D10}"/>
            </c:ext>
          </c:extLst>
        </c:ser>
        <c:ser>
          <c:idx val="2"/>
          <c:order val="1"/>
          <c:tx>
            <c:strRef>
              <c:f>Sheet1!$D$9</c:f>
              <c:strCache>
                <c:ptCount val="1"/>
                <c:pt idx="0">
                  <c:v>Alls</c:v>
                </c:pt>
              </c:strCache>
            </c:strRef>
          </c:tx>
          <c:spPr>
            <a:solidFill>
              <a:srgbClr val="46969B"/>
            </a:solidFill>
            <a:ln>
              <a:noFill/>
            </a:ln>
            <a:effectLst/>
          </c:spPr>
          <c:invertIfNegative val="0"/>
          <c:cat>
            <c:strRef>
              <c:f>Sheet1!$E$6:$I$6</c:f>
              <c:strCache>
                <c:ptCount val="5"/>
                <c:pt idx="0">
                  <c:v>Markaðs-styrkur</c:v>
                </c:pt>
                <c:pt idx="1">
                  <c:v>Sproti</c:v>
                </c:pt>
                <c:pt idx="2">
                  <c:v>Vöxtur</c:v>
                </c:pt>
                <c:pt idx="3">
                  <c:v>HR </c:v>
                </c:pt>
                <c:pt idx="4">
                  <c:v>Fræ</c:v>
                </c:pt>
              </c:strCache>
            </c:strRef>
          </c:cat>
          <c:val>
            <c:numRef>
              <c:f>Sheet1!$E$9:$I$9</c:f>
              <c:numCache>
                <c:formatCode>General</c:formatCode>
                <c:ptCount val="5"/>
                <c:pt idx="0">
                  <c:v>96</c:v>
                </c:pt>
                <c:pt idx="1">
                  <c:v>187</c:v>
                </c:pt>
                <c:pt idx="2">
                  <c:v>171</c:v>
                </c:pt>
                <c:pt idx="3">
                  <c:v>58</c:v>
                </c:pt>
                <c:pt idx="4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1D-4B76-95D6-AE87160F9D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7318680"/>
        <c:axId val="707316056"/>
        <c:extLst>
          <c:ext xmlns:c15="http://schemas.microsoft.com/office/drawing/2012/chart" uri="{02D57815-91ED-43cb-92C2-25804820EDAC}">
            <c15:filteredBarSeries>
              <c15:ser>
                <c:idx val="3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Sheet1!$D$10</c15:sqref>
                        </c15:formulaRef>
                      </c:ext>
                    </c:extLst>
                    <c:strCache>
                      <c:ptCount val="1"/>
                      <c:pt idx="0">
                        <c:v>%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Sheet1!$E$6:$I$6</c15:sqref>
                        </c15:formulaRef>
                      </c:ext>
                    </c:extLst>
                    <c:strCache>
                      <c:ptCount val="5"/>
                      <c:pt idx="0">
                        <c:v>Markaðs-styrkur</c:v>
                      </c:pt>
                      <c:pt idx="1">
                        <c:v>Sproti</c:v>
                      </c:pt>
                      <c:pt idx="2">
                        <c:v>Vöxtur</c:v>
                      </c:pt>
                      <c:pt idx="3">
                        <c:v>HR </c:v>
                      </c:pt>
                      <c:pt idx="4">
                        <c:v>Fræ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Sheet1!$E$10:$I$10</c15:sqref>
                        </c15:formulaRef>
                      </c:ext>
                    </c:extLst>
                    <c:numCache>
                      <c:formatCode>0%</c:formatCode>
                      <c:ptCount val="5"/>
                      <c:pt idx="0">
                        <c:v>0.19791666666666666</c:v>
                      </c:pt>
                      <c:pt idx="1">
                        <c:v>0.10160427807486631</c:v>
                      </c:pt>
                      <c:pt idx="2">
                        <c:v>0.1111111111111111</c:v>
                      </c:pt>
                      <c:pt idx="3">
                        <c:v>0.18965517241379309</c:v>
                      </c:pt>
                      <c:pt idx="4">
                        <c:v>0.17777777777777778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81D-4B76-95D6-AE87160F9D10}"/>
                  </c:ext>
                </c:extLst>
              </c15:ser>
            </c15:filteredBarSeries>
          </c:ext>
        </c:extLst>
      </c:barChart>
      <c:catAx>
        <c:axId val="70731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707316056"/>
        <c:crosses val="autoZero"/>
        <c:auto val="1"/>
        <c:lblAlgn val="ctr"/>
        <c:lblOffset val="100"/>
        <c:noMultiLvlLbl val="0"/>
      </c:catAx>
      <c:valAx>
        <c:axId val="707316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s-IS"/>
          </a:p>
        </c:txPr>
        <c:crossAx val="707318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s-I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s-I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55EE36C-F2C1-49D4-808F-4194D550817F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CE899D7-79C3-4A4E-AF68-77E239E809EC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53529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F6F20BD2-14BF-40C5-927F-5C496B7DAF01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410766F5-CA78-43A6-B43C-77B60D26007D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1468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  <p:pic>
        <p:nvPicPr>
          <p:cNvPr id="1026" name="Picture 2" descr="Atvinnuvega- og nýsköpunarráðuneytið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700568"/>
            <a:ext cx="3398755" cy="73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24121" y="5700568"/>
            <a:ext cx="939079" cy="76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74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354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8540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  <p:pic>
        <p:nvPicPr>
          <p:cNvPr id="1026" name="Picture 2" descr="https://www.rannis.is/media/ny-logo/Tthrsj_logo_I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504" y="6186800"/>
            <a:ext cx="949896" cy="54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04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5200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1639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4123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  <p:pic>
        <p:nvPicPr>
          <p:cNvPr id="7" name="Picture 2" descr="https://www.rannis.is/media/ny-logo/Tthrsj_logo_I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504" y="6186800"/>
            <a:ext cx="949896" cy="54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96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  <p:pic>
        <p:nvPicPr>
          <p:cNvPr id="6" name="Picture 2" descr="https://www.rannis.is/media/ny-logo/Tthrsj_logo_I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2504" y="6186800"/>
            <a:ext cx="949896" cy="545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30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093102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5939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A76B1-5D54-43AF-BCCE-337FEB5466AA}" type="datetimeFigureOut">
              <a:rPr lang="is-IS" smtClean="0"/>
              <a:t>23.1.2019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D308-2D80-48F3-8988-3247DCB3422F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688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rannis.is/sjodir/rannsoknir/taeknithrounarsjodur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tths.i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3861048"/>
          </a:xfrm>
          <a:prstGeom prst="rect">
            <a:avLst/>
          </a:prstGeom>
          <a:solidFill>
            <a:srgbClr val="469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56792"/>
            <a:ext cx="12213882" cy="9617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84409" y="4509120"/>
            <a:ext cx="30146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4400" dirty="0">
                <a:solidFill>
                  <a:srgbClr val="46969B"/>
                </a:solidFill>
              </a:rPr>
              <a:t>Kynning </a:t>
            </a:r>
            <a:r>
              <a:rPr lang="is-IS" sz="4400" dirty="0" smtClean="0">
                <a:solidFill>
                  <a:srgbClr val="46969B"/>
                </a:solidFill>
              </a:rPr>
              <a:t>V19</a:t>
            </a:r>
            <a:endParaRPr lang="is-IS" sz="4400" dirty="0">
              <a:solidFill>
                <a:srgbClr val="4696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86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Fyrirtækjastyrkur-Fræ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7070117"/>
              </p:ext>
            </p:extLst>
          </p:nvPr>
        </p:nvGraphicFramePr>
        <p:xfrm>
          <a:off x="2152650" y="1825625"/>
          <a:ext cx="6750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00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375000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De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minimis: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Já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Hugmynd eða verkefni á frumstigi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Hámarksstyrkur: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m.kr.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Mótframlag: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Markhópur: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Einstaklingar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Fyrirtæki,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5 ára eða yngri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Lengd verkefnis: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5 mánuðir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Leyfilegur markaðskostnaður af styrkupphæð: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64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Fyrirtækjastyrkur-Sproti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890867"/>
              </p:ext>
            </p:extLst>
          </p:nvPr>
        </p:nvGraphicFramePr>
        <p:xfrm>
          <a:off x="2152650" y="1825625"/>
          <a:ext cx="6750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00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375000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Já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Þróunarverkefni á frumstigi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2x10 m.kr.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Fyrirtæki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, 5 ára eða yngri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Hámarkslengd verkefnis: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2 ár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Leyfilegur kostnaður í markaðsinnviði: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10% af styrkupphæð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476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Fyrirtækjastyrkur-Vöxtur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867027"/>
              </p:ext>
            </p:extLst>
          </p:nvPr>
        </p:nvGraphicFramePr>
        <p:xfrm>
          <a:off x="2152650" y="1825625"/>
          <a:ext cx="67500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00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375000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Nei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Þróunarverkefni og tengd markaðssetning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2x25 m.kr.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Í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samræmi við reglur ESA um opinberan stuðning til fyrirtækja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Lítil og meðalstór fyrirtæki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Hámarkslengd verkfnis</a:t>
                      </a:r>
                      <a:r>
                        <a:rPr lang="is-IS" baseline="0" dirty="0" smtClean="0"/>
                        <a:t>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2 ár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Leyfilegur kostnaður í markaðsinnviði: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20% af styrkupphæð</a:t>
                      </a:r>
                    </a:p>
                    <a:p>
                      <a:pPr algn="l"/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6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Fyrirtækjastyrkur-Sprettur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078416"/>
              </p:ext>
            </p:extLst>
          </p:nvPr>
        </p:nvGraphicFramePr>
        <p:xfrm>
          <a:off x="2152650" y="1825625"/>
          <a:ext cx="67500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00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375000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Nei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Þróunarverkefni og tengd markaðssetning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2x35 m.kr.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Í</a:t>
                      </a:r>
                      <a:r>
                        <a:rPr lang="is-IS" baseline="0" dirty="0" smtClean="0"/>
                        <a:t> samræmi við ESA</a:t>
                      </a:r>
                      <a:r>
                        <a:rPr lang="is-IS" dirty="0" smtClean="0"/>
                        <a:t>, aukin</a:t>
                      </a:r>
                      <a:r>
                        <a:rPr lang="is-IS" baseline="0" dirty="0" smtClean="0"/>
                        <a:t> krafa um fjárhagslegt bolmagn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Lítil og meðalstór fyrirtæki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Hámarkslengd verkfnis</a:t>
                      </a:r>
                      <a:r>
                        <a:rPr lang="is-IS" baseline="0" dirty="0" smtClean="0"/>
                        <a:t>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2 ár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Leyfilegur kostnaður í markaðsinnviði: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25% </a:t>
                      </a: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af styrkupphæð</a:t>
                      </a:r>
                    </a:p>
                    <a:p>
                      <a:pPr algn="l"/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62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Markaðsstyrkir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353794"/>
              </p:ext>
            </p:extLst>
          </p:nvPr>
        </p:nvGraphicFramePr>
        <p:xfrm>
          <a:off x="2152650" y="1825625"/>
          <a:ext cx="6750000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000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375000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endParaRPr lang="is-IS" dirty="0"/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Já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Markaðssetning tengd þróunarverkefni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10 m.kr.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Lítil og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meðalstór fyrirtæki og að lágmarki 10% R&amp;Þ af veltu og eða efnahagsreikningi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Hámarkslengd verkefnis</a:t>
                      </a:r>
                      <a:r>
                        <a:rPr lang="is-IS" baseline="0" dirty="0" smtClean="0"/>
                        <a:t>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1 ár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1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6360" y="2348880"/>
            <a:ext cx="2304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Allar upplýsingar aðgengilegar á vef sjóðsins </a:t>
            </a:r>
            <a:r>
              <a:rPr lang="is-IS" sz="2400" dirty="0">
                <a:hlinkClick r:id="rId2"/>
              </a:rPr>
              <a:t>www.</a:t>
            </a:r>
            <a:r>
              <a:rPr lang="is-IS" sz="2400" dirty="0" err="1">
                <a:hlinkClick r:id="rId2"/>
              </a:rPr>
              <a:t>tths</a:t>
            </a:r>
            <a:r>
              <a:rPr lang="is-IS" sz="2400" dirty="0">
                <a:hlinkClick r:id="rId2"/>
              </a:rPr>
              <a:t>.is</a:t>
            </a:r>
            <a:endParaRPr lang="is-I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07631"/>
            <a:ext cx="8856984" cy="6642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9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Hvað ber að hafa í huga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556793"/>
            <a:ext cx="7992888" cy="456937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Kynna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sér vel reglur og umsóknargögn áður en hafist er handa við að skrifa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umsókn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Að skrifa góða umsókn krefst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tíma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Ekki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vera á síðustu stundu!</a:t>
            </a:r>
          </a:p>
          <a:p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256923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Á hverju eru umsækjendur að flaska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600201"/>
            <a:ext cx="784887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Umsókn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uppfyllir ekki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lágmarksformkröfur</a:t>
            </a: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Umsókn uppfyllir ekki kröfur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styrktarflokksins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t.d. varðandi kostnað vegna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markaðsinnviða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Renna út á tíma</a:t>
            </a:r>
          </a:p>
          <a:p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2941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3600" dirty="0" smtClean="0">
                <a:solidFill>
                  <a:srgbClr val="46969B"/>
                </a:solidFill>
              </a:rPr>
              <a:t>Umsóknir í Tækniþróunarsjóð 2018</a:t>
            </a:r>
            <a:endParaRPr lang="is-IS" sz="3600" dirty="0">
              <a:solidFill>
                <a:srgbClr val="46969B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649788"/>
              </p:ext>
            </p:extLst>
          </p:nvPr>
        </p:nvGraphicFramePr>
        <p:xfrm>
          <a:off x="4182616" y="1268760"/>
          <a:ext cx="4114800" cy="163068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6374323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65179252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0226349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1439049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5215366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9801323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Markaðsstyrkur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Sproti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Vöxtur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Fræ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54146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Já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1542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09153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68734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l" rtl="0" fontAlgn="b"/>
                      <a:r>
                        <a:rPr lang="is-I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s-I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750257"/>
                  </a:ext>
                </a:extLst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9009798"/>
              </p:ext>
            </p:extLst>
          </p:nvPr>
        </p:nvGraphicFramePr>
        <p:xfrm>
          <a:off x="3359696" y="2996952"/>
          <a:ext cx="612068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91944" y="184482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4800" dirty="0" smtClean="0">
                <a:solidFill>
                  <a:srgbClr val="46969B"/>
                </a:solidFill>
              </a:rPr>
              <a:t>17%</a:t>
            </a:r>
            <a:endParaRPr lang="is-IS" sz="4800" dirty="0">
              <a:solidFill>
                <a:srgbClr val="4696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38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s-IS" sz="3600" dirty="0" smtClean="0">
                <a:solidFill>
                  <a:srgbClr val="46969B"/>
                </a:solidFill>
              </a:rPr>
              <a:t>Umsóknir í Tækniþróunarsjóð - Árangurshlutfall</a:t>
            </a:r>
            <a:endParaRPr lang="is-IS" sz="3600" dirty="0">
              <a:solidFill>
                <a:srgbClr val="46969B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67970"/>
              </p:ext>
            </p:extLst>
          </p:nvPr>
        </p:nvGraphicFramePr>
        <p:xfrm>
          <a:off x="3287688" y="1938149"/>
          <a:ext cx="4898585" cy="13468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7113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6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6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7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2014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2015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2016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200" b="1" u="none" strike="noStrike" dirty="0">
                          <a:effectLst/>
                        </a:rPr>
                        <a:t>2017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Hagnýt rannsóknaverkefni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 smtClean="0">
                          <a:effectLst/>
                        </a:rPr>
                        <a:t>38%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24%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Fræ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15%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26%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Sproti/Frumherjastyrkur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31%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31%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17%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17%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Vöxtur/Verkefnisstyrkur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21%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28%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15%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19%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Markaðsstyrkur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25%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43%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32%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21%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200" b="1" u="none" strike="noStrike" dirty="0">
                          <a:effectLst/>
                        </a:rPr>
                        <a:t>Einkaleyfisumsóknir</a:t>
                      </a:r>
                      <a:endParaRPr lang="is-I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100%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>
                          <a:effectLst/>
                        </a:rPr>
                        <a:t>90%</a:t>
                      </a:r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u="none" strike="noStrike" dirty="0">
                          <a:effectLst/>
                        </a:rPr>
                        <a:t>94%</a:t>
                      </a:r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99656" y="4149080"/>
            <a:ext cx="6717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Vegna mikillar aukningar í fjölda umsókna og hærri styrkupphæða</a:t>
            </a:r>
          </a:p>
          <a:p>
            <a:r>
              <a:rPr lang="is-IS" dirty="0" smtClean="0"/>
              <a:t>hefur árangurshlutfall í flestum styrktarflokkum lækkað á</a:t>
            </a:r>
          </a:p>
          <a:p>
            <a:r>
              <a:rPr lang="is-IS" dirty="0" smtClean="0"/>
              <a:t>undanförnum árum.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65041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05"/>
            <a:ext cx="12213882" cy="9617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966481" y="1916832"/>
            <a:ext cx="828092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buNone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Styrkir til nýsköpunarverkefna</a:t>
            </a:r>
          </a:p>
          <a:p>
            <a:pPr marL="0" indent="0">
              <a:spcBef>
                <a:spcPts val="500"/>
              </a:spcBef>
              <a:buNone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500"/>
              </a:spcBef>
              <a:buNone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Opinn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sjóður fyrir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nýsköpunarverkefni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 öllum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atvinnuvegum</a:t>
            </a: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Samkeppnissjóður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umsækjendur á svipuðum stað í vaxtarferli fyrirtækja eru í samkeppni við hvern annan</a:t>
            </a:r>
          </a:p>
          <a:p>
            <a:endParaRPr lang="is-I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7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94" r="2194" b="28275"/>
          <a:stretch/>
        </p:blipFill>
        <p:spPr>
          <a:xfrm>
            <a:off x="479376" y="1268760"/>
            <a:ext cx="11317764" cy="473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4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Umsóknarfrestir framundan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3552" y="1700808"/>
            <a:ext cx="7690939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is-I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Umsóknarfrestur 15</a:t>
            </a:r>
            <a:r>
              <a:rPr lang="is-I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febrúar </a:t>
            </a: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2019 og 15. september 2019</a:t>
            </a:r>
          </a:p>
          <a:p>
            <a:pPr marL="0" indent="0">
              <a:buNone/>
            </a:pPr>
            <a:r>
              <a:rPr lang="is-I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Sproti 		(2x10 m.kr.)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Vöxtur 		(2x25 m.kr.)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Sprettur 		(2x35 m.kr.)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Markaðsstyrkur 	(1x10 m.kr.)</a:t>
            </a:r>
          </a:p>
          <a:p>
            <a:pPr marL="0" indent="0">
              <a:buNone/>
            </a:pPr>
            <a:endParaRPr lang="is-I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Umsóknarfrestur </a:t>
            </a:r>
            <a:r>
              <a:rPr lang="is-I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25. janúar 2019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Hagnýt </a:t>
            </a:r>
            <a:r>
              <a:rPr lang="is-I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rannsóknarverkefni 	(3x15 m.kr.)</a:t>
            </a:r>
          </a:p>
          <a:p>
            <a:pPr marL="0" indent="0">
              <a:buNone/>
            </a:pPr>
            <a:endParaRPr lang="is-I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Umsóknarfrestur </a:t>
            </a: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</a:t>
            </a: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apríl 2019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Fræ  (1,5 m.kr.)</a:t>
            </a:r>
          </a:p>
          <a:p>
            <a:pPr marL="0" indent="0">
              <a:buNone/>
            </a:pPr>
            <a:endParaRPr lang="is-I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Alltaf opið</a:t>
            </a:r>
          </a:p>
          <a:p>
            <a:pPr marL="457200" lvl="1" indent="0">
              <a:buNone/>
            </a:pPr>
            <a:r>
              <a:rPr lang="is-I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Einkaleyfisstyrkur</a:t>
            </a:r>
            <a:endParaRPr lang="is-I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4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igurdur\AppData\Local\Microsoft\Windows\Temporary Internet Files\Content.Outlook\VI3OVDR4\FB header mynd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177" y="1988841"/>
            <a:ext cx="7956376" cy="299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412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Fjármunir til nýsköpunar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1971786"/>
              </p:ext>
            </p:extLst>
          </p:nvPr>
        </p:nvGraphicFramePr>
        <p:xfrm>
          <a:off x="2063552" y="1484784"/>
          <a:ext cx="8568952" cy="4248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9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5560" y="1556792"/>
            <a:ext cx="8280920" cy="4525963"/>
          </a:xfrm>
        </p:spPr>
        <p:txBody>
          <a:bodyPr/>
          <a:lstStyle/>
          <a:p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Auka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nýliðun í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sjóðinn</a:t>
            </a: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Umsækjendur á svipuðum stað í vaxtarferlinu eru í samkeppni við hvern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annan</a:t>
            </a: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Styðja ný tækifæri með sérstökum áherslum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Ýta undir tækniyfirfærslu (technical transfer) rannsóknarverkefna yfir í hagnýt verkefni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Ýta undir alþjóðlegt samstarf</a:t>
            </a:r>
          </a:p>
          <a:p>
            <a:endParaRPr lang="is-I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s-IS" dirty="0" smtClean="0">
                <a:solidFill>
                  <a:srgbClr val="46969B"/>
                </a:solidFill>
              </a:rPr>
              <a:t>Fjölbreytni</a:t>
            </a:r>
            <a:endParaRPr lang="is-IS" dirty="0">
              <a:solidFill>
                <a:srgbClr val="4696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8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</a:rPr>
              <a:t>Framkvæmd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5560" y="1556792"/>
            <a:ext cx="82809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Snarpara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ferli sem leggur áherslu á að verkefni skili mælanlegum árangri snemma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is-IS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Öflugri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styrkir, en styttri, til að hraða þróun afurða og skila niðurstöðum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</a:rPr>
              <a:t>Árangur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35560" y="1556792"/>
            <a:ext cx="82809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is-IS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Verkefni </a:t>
            </a: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og/eða fyrirtæki þurfi að ná árangri til að komast í öflugri </a:t>
            </a:r>
            <a:r>
              <a:rPr lang="is-I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styrkjaflokk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s-I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Aukin krafa um fjárhagslegt bolmagn með hærri styrkjum </a:t>
            </a:r>
          </a:p>
          <a:p>
            <a:pPr>
              <a:buFont typeface="Wingdings" panose="05000000000000000000" pitchFamily="2" charset="2"/>
              <a:buChar char="ü"/>
            </a:pPr>
            <a:endParaRPr lang="is-I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Nýsköpunarkeðjan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12" y="1417638"/>
            <a:ext cx="11465375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1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Einkaleyfisstyrkir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3134543"/>
              </p:ext>
            </p:extLst>
          </p:nvPr>
        </p:nvGraphicFramePr>
        <p:xfrm>
          <a:off x="2099177" y="1340768"/>
          <a:ext cx="7183714" cy="476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1113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3592601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s-I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s-I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138296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Nei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638849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Undirbúningur og innlögn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Forgangsréttarumsóknar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Alþjóðleg umsókn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638849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300 þ.kr. vegna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forgangsréttarumsóknar</a:t>
                      </a:r>
                      <a:endParaRPr lang="is-I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1,2 m.kr. vegna alþjóðlegrar umsóknar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1186434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Háskólar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Stofnanir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>
                          <a:solidFill>
                            <a:schemeClr val="tx1"/>
                          </a:solidFill>
                        </a:rPr>
                        <a:t>Lítil</a:t>
                      </a: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 og meðalstór fyrirtæki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baseline="0" dirty="0" smtClean="0">
                          <a:solidFill>
                            <a:schemeClr val="tx1"/>
                          </a:solidFill>
                        </a:rPr>
                        <a:t>Einstaklingar</a:t>
                      </a:r>
                      <a:endParaRPr lang="is-I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Lengd verkefnis [fjöldi</a:t>
                      </a:r>
                      <a:r>
                        <a:rPr lang="is-IS" baseline="0" dirty="0" smtClean="0"/>
                        <a:t> ára]: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Staðfesting</a:t>
                      </a:r>
                      <a:r>
                        <a:rPr lang="is-IS" baseline="0" dirty="0" smtClean="0"/>
                        <a:t> gildir í 1 ár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is-IS" dirty="0">
                <a:solidFill>
                  <a:srgbClr val="46969B"/>
                </a:solidFill>
                <a:latin typeface="+mn-lt"/>
                <a:ea typeface="+mn-ea"/>
                <a:cs typeface="+mn-cs"/>
              </a:rPr>
              <a:t>Hagnýt rannsóknaverkefni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1611364"/>
              </p:ext>
            </p:extLst>
          </p:nvPr>
        </p:nvGraphicFramePr>
        <p:xfrm>
          <a:off x="2135560" y="1230514"/>
          <a:ext cx="7327726" cy="5150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251">
                  <a:extLst>
                    <a:ext uri="{9D8B030D-6E8A-4147-A177-3AD203B41FA5}">
                      <a16:colId xmlns:a16="http://schemas.microsoft.com/office/drawing/2014/main" val="1093814834"/>
                    </a:ext>
                  </a:extLst>
                </a:gridCol>
                <a:gridCol w="5381475">
                  <a:extLst>
                    <a:ext uri="{9D8B030D-6E8A-4147-A177-3AD203B41FA5}">
                      <a16:colId xmlns:a16="http://schemas.microsoft.com/office/drawing/2014/main" val="2137991382"/>
                    </a:ext>
                  </a:extLst>
                </a:gridCol>
              </a:tblGrid>
              <a:tr h="3419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s-I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s-I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rgbClr val="469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947551"/>
                  </a:ext>
                </a:extLst>
              </a:tr>
              <a:tr h="341981">
                <a:tc>
                  <a:txBody>
                    <a:bodyPr/>
                    <a:lstStyle/>
                    <a:p>
                      <a:r>
                        <a:rPr lang="is-IS" dirty="0" smtClean="0"/>
                        <a:t>De</a:t>
                      </a:r>
                      <a:r>
                        <a:rPr lang="is-IS" baseline="0" dirty="0" smtClean="0"/>
                        <a:t> minimis: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Nei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364423"/>
                  </a:ext>
                </a:extLst>
              </a:tr>
              <a:tr h="1624412">
                <a:tc>
                  <a:txBody>
                    <a:bodyPr/>
                    <a:lstStyle/>
                    <a:p>
                      <a:r>
                        <a:rPr lang="is-IS" dirty="0" smtClean="0"/>
                        <a:t>Tegund verkefna:</a:t>
                      </a: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Hagnýt rannsóknarverkefni hafa það að markmiði að afla nýrrar þekkingar og kunnáttu sem nýtist til að þróa nýjar vörur, verkferla eða þjónustu eða til að koma í kring umtalsverðum endurbótum á eldri vörum, verkferlum eða þjónustu. Verkefnið þarf að vera með skýr og raunhæf markmið um hagnýtingu.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28095"/>
                  </a:ext>
                </a:extLst>
              </a:tr>
              <a:tr h="341981">
                <a:tc>
                  <a:txBody>
                    <a:bodyPr/>
                    <a:lstStyle/>
                    <a:p>
                      <a:r>
                        <a:rPr lang="is-IS" dirty="0" smtClean="0"/>
                        <a:t>Hámarksstyrkur: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is-IS" dirty="0" smtClean="0"/>
                        <a:t>3x15</a:t>
                      </a:r>
                      <a:r>
                        <a:rPr lang="is-IS" baseline="0" dirty="0" smtClean="0"/>
                        <a:t> m.kr.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243047"/>
                  </a:ext>
                </a:extLst>
              </a:tr>
              <a:tr h="598468">
                <a:tc>
                  <a:txBody>
                    <a:bodyPr/>
                    <a:lstStyle/>
                    <a:p>
                      <a:r>
                        <a:rPr lang="is-IS" dirty="0" smtClean="0"/>
                        <a:t>Mótframlag: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20% (ef samstarfsfyrirtæki, þá þurfa þau að uppfylla reglur ESA um mótframlag, 20-35%)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2199"/>
                  </a:ext>
                </a:extLst>
              </a:tr>
              <a:tr h="854954">
                <a:tc>
                  <a:txBody>
                    <a:bodyPr/>
                    <a:lstStyle/>
                    <a:p>
                      <a:r>
                        <a:rPr lang="is-IS" dirty="0" smtClean="0"/>
                        <a:t>Markhópur: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/>
                        <a:t>Háskólar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dirty="0" smtClean="0"/>
                        <a:t>Opinberar</a:t>
                      </a:r>
                      <a:r>
                        <a:rPr lang="is-IS" baseline="0" dirty="0" smtClean="0"/>
                        <a:t> rannsóknastofnanir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is-IS" baseline="0" dirty="0" smtClean="0"/>
                        <a:t>Opinber hlutafélög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396653"/>
                  </a:ext>
                </a:extLst>
              </a:tr>
              <a:tr h="3296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Lengd verkefnis 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1-3 ár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15089"/>
                  </a:ext>
                </a:extLst>
              </a:tr>
              <a:tr h="395935">
                <a:tc>
                  <a:txBody>
                    <a:bodyPr/>
                    <a:lstStyle/>
                    <a:p>
                      <a:r>
                        <a:rPr lang="is-IS" dirty="0" smtClean="0"/>
                        <a:t>Markaðskostnaður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is-IS" dirty="0" smtClean="0"/>
                        <a:t>0%</a:t>
                      </a:r>
                      <a:endParaRPr lang="is-IS" dirty="0"/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5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75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23223</TotalTime>
  <Words>690</Words>
  <Application>Microsoft Office PowerPoint</Application>
  <PresentationFormat>Widescreen</PresentationFormat>
  <Paragraphs>234</Paragraphs>
  <Slides>22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Fjármunir til nýsköpunar</vt:lpstr>
      <vt:lpstr>Fjölbreytni</vt:lpstr>
      <vt:lpstr>Framkvæmd</vt:lpstr>
      <vt:lpstr>Árangur</vt:lpstr>
      <vt:lpstr>Nýsköpunarkeðjan</vt:lpstr>
      <vt:lpstr>Einkaleyfisstyrkir</vt:lpstr>
      <vt:lpstr>Hagnýt rannsóknaverkefni</vt:lpstr>
      <vt:lpstr>Fyrirtækjastyrkur-Fræ</vt:lpstr>
      <vt:lpstr>Fyrirtækjastyrkur-Sproti</vt:lpstr>
      <vt:lpstr>Fyrirtækjastyrkur-Vöxtur</vt:lpstr>
      <vt:lpstr>Fyrirtækjastyrkur-Sprettur</vt:lpstr>
      <vt:lpstr>Markaðsstyrkir</vt:lpstr>
      <vt:lpstr>PowerPoint Presentation</vt:lpstr>
      <vt:lpstr>Hvað ber að hafa í huga</vt:lpstr>
      <vt:lpstr>Á hverju eru umsækjendur að flaska</vt:lpstr>
      <vt:lpstr>Umsóknir í Tækniþróunarsjóð 2018</vt:lpstr>
      <vt:lpstr>Umsóknir í Tækniþróunarsjóð - Árangurshlutfall</vt:lpstr>
      <vt:lpstr>PowerPoint Presentation</vt:lpstr>
      <vt:lpstr>Umsóknarfrestir framundan</vt:lpstr>
      <vt:lpstr>PowerPoint Presentation</vt:lpstr>
    </vt:vector>
  </TitlesOfParts>
  <Company>Rannsóknamiðstöð Íslands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Stefnumótun Tækniþróunarsjóðs</dc:title>
  <dc:creator>Sigurður Björnsson</dc:creator>
  <cp:lastModifiedBy>Sigurður Björnsson</cp:lastModifiedBy>
  <cp:revision>166</cp:revision>
  <cp:lastPrinted>2015-08-17T18:41:51Z</cp:lastPrinted>
  <dcterms:created xsi:type="dcterms:W3CDTF">2014-08-10T12:26:22Z</dcterms:created>
  <dcterms:modified xsi:type="dcterms:W3CDTF">2019-01-23T18:21:50Z</dcterms:modified>
</cp:coreProperties>
</file>